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14"/>
  </p:notesMasterIdLst>
  <p:sldIdLst>
    <p:sldId id="257" r:id="rId2"/>
    <p:sldId id="258" r:id="rId3"/>
    <p:sldId id="261" r:id="rId4"/>
    <p:sldId id="283" r:id="rId5"/>
    <p:sldId id="286" r:id="rId6"/>
    <p:sldId id="262" r:id="rId7"/>
    <p:sldId id="271" r:id="rId8"/>
    <p:sldId id="272" r:id="rId9"/>
    <p:sldId id="263" r:id="rId10"/>
    <p:sldId id="270" r:id="rId11"/>
    <p:sldId id="269" r:id="rId12"/>
    <p:sldId id="268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15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est" initials="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B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4EE77C5-51CA-4B65-89E1-FFE7B4CBCB50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7033"/>
  </p:normalViewPr>
  <p:slideViewPr>
    <p:cSldViewPr snapToGrid="0">
      <p:cViewPr varScale="1">
        <p:scale>
          <a:sx n="88" d="100"/>
          <a:sy n="88" d="100"/>
        </p:scale>
        <p:origin x="355" y="62"/>
      </p:cViewPr>
      <p:guideLst>
        <p:guide orient="horz" pos="1615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 lang="en-US" altLang="ko-K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dfc392bce_2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endParaRPr lang="en-US" altLang="ko-KR"/>
          </a:p>
        </p:txBody>
      </p:sp>
      <p:sp>
        <p:nvSpPr>
          <p:cNvPr id="120" name="Google Shape;120;g1dfc392bce_2_11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6545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19811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dfc392bce_2_8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endParaRPr lang="ko-KR" altLang="en-US"/>
          </a:p>
        </p:txBody>
      </p:sp>
      <p:sp>
        <p:nvSpPr>
          <p:cNvPr id="844" name="Google Shape;844;g1dfc392bce_2_80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dfc392bce_2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endParaRPr lang="en-US" altLang="ko-KR"/>
          </a:p>
        </p:txBody>
      </p:sp>
      <p:sp>
        <p:nvSpPr>
          <p:cNvPr id="139" name="Google Shape;139;g1dfc392bce_2_13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dfc392bce_2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endParaRPr lang="en-US" altLang="ko-KR"/>
          </a:p>
        </p:txBody>
      </p:sp>
      <p:sp>
        <p:nvSpPr>
          <p:cNvPr id="525" name="Google Shape;525;g1dfc392bce_2_4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1dfc392bce_2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g1dfc392bce_2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1dfc392bce_2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g1dfc392bce_2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198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6684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9588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fc392bce_2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lvl="0"/>
            <a:r>
              <a:rPr lang="ko-KR" altLang="en-US"/>
              <a:t>하드웨어 구성</a:t>
            </a:r>
          </a:p>
        </p:txBody>
      </p:sp>
      <p:sp>
        <p:nvSpPr>
          <p:cNvPr id="445" name="Google Shape;445;g1dfc392bce_2_42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layout">
  <p:cSld name="Cover Slide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/>
        </p:nvSpPr>
        <p:spPr>
          <a:xfrm>
            <a:off x="2979198" y="996200"/>
            <a:ext cx="3240300" cy="3240300"/>
          </a:xfrm>
          <a:prstGeom prst="ellipse">
            <a:avLst/>
          </a:prstGeom>
          <a:noFill/>
          <a:ln w="15875" cap="flat" cmpd="sng">
            <a:solidFill>
              <a:srgbClr val="69B6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2926648" y="2792575"/>
            <a:ext cx="33423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7A7BD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2926651" y="1639625"/>
            <a:ext cx="3355500" cy="11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7A7B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Layout">
  <p:cSld name="Agenda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Layout">
  <p:cSld name="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256200" y="139775"/>
            <a:ext cx="88878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ubTitle" idx="1"/>
          </p:nvPr>
        </p:nvSpPr>
        <p:spPr>
          <a:xfrm>
            <a:off x="256200" y="667057"/>
            <a:ext cx="88878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and Contents Layout">
  <p:cSld name="Images and Contents Layout">
    <p:bg>
      <p:bgPr>
        <a:solidFill>
          <a:srgbClr val="69B6C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 descr="D:\KBM-정애\014-Fullppt\PNG이미지\모니터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1560" y="1286352"/>
            <a:ext cx="3672300" cy="36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>
            <a:spLocks noGrp="1"/>
          </p:cNvSpPr>
          <p:nvPr>
            <p:ph type="pic" idx="2"/>
          </p:nvPr>
        </p:nvSpPr>
        <p:spPr>
          <a:xfrm>
            <a:off x="771161" y="1446782"/>
            <a:ext cx="3325200" cy="2323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-25" y="139775"/>
            <a:ext cx="91440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-25" y="647350"/>
            <a:ext cx="91440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 Layout">
  <p:cSld name="End Slide Layout">
    <p:bg>
      <p:bgPr>
        <a:solidFill>
          <a:srgbClr val="57A7BD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descr="G:\002-KIMS BUSINESS\007-02-Googleslidesppt\02-GSppt-Contents-Kim\20170429\02-\item0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5165" y="357831"/>
            <a:ext cx="3101700" cy="34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/>
          <p:nvPr/>
        </p:nvSpPr>
        <p:spPr>
          <a:xfrm rot="2538696">
            <a:off x="-150327" y="312850"/>
            <a:ext cx="1311571" cy="2767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73179"/>
                </a:moveTo>
                <a:lnTo>
                  <a:pt x="115058" y="73179"/>
                </a:lnTo>
                <a:cubicBezTo>
                  <a:pt x="117787" y="73179"/>
                  <a:pt x="120000" y="83660"/>
                  <a:pt x="120000" y="96589"/>
                </a:cubicBezTo>
                <a:cubicBezTo>
                  <a:pt x="120000" y="109519"/>
                  <a:pt x="117787" y="120000"/>
                  <a:pt x="115058" y="120000"/>
                </a:cubicBezTo>
                <a:lnTo>
                  <a:pt x="8998" y="120000"/>
                </a:lnTo>
                <a:close/>
                <a:moveTo>
                  <a:pt x="1213" y="46820"/>
                </a:moveTo>
                <a:lnTo>
                  <a:pt x="12068" y="0"/>
                </a:lnTo>
                <a:lnTo>
                  <a:pt x="90645" y="0"/>
                </a:lnTo>
                <a:cubicBezTo>
                  <a:pt x="93374" y="0"/>
                  <a:pt x="95586" y="10480"/>
                  <a:pt x="95586" y="23410"/>
                </a:cubicBezTo>
                <a:cubicBezTo>
                  <a:pt x="95586" y="36339"/>
                  <a:pt x="93374" y="46820"/>
                  <a:pt x="90645" y="46820"/>
                </a:cubicBezTo>
                <a:close/>
              </a:path>
            </a:pathLst>
          </a:custGeom>
          <a:solidFill>
            <a:schemeClr val="lt1">
              <a:alpha val="2588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0"/>
          <p:cNvSpPr/>
          <p:nvPr/>
        </p:nvSpPr>
        <p:spPr>
          <a:xfrm rot="2539008">
            <a:off x="7980763" y="4555214"/>
            <a:ext cx="1314114" cy="2767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5811" y="80036"/>
                </a:moveTo>
                <a:cubicBezTo>
                  <a:pt x="26703" y="75800"/>
                  <a:pt x="27937" y="73179"/>
                  <a:pt x="29299" y="73179"/>
                </a:cubicBezTo>
                <a:lnTo>
                  <a:pt x="117033" y="73179"/>
                </a:lnTo>
                <a:lnTo>
                  <a:pt x="106198" y="119999"/>
                </a:lnTo>
                <a:lnTo>
                  <a:pt x="29299" y="120000"/>
                </a:lnTo>
                <a:cubicBezTo>
                  <a:pt x="26575" y="120000"/>
                  <a:pt x="24366" y="109519"/>
                  <a:pt x="24366" y="96589"/>
                </a:cubicBezTo>
                <a:cubicBezTo>
                  <a:pt x="24366" y="90125"/>
                  <a:pt x="24919" y="84272"/>
                  <a:pt x="25811" y="80036"/>
                </a:cubicBezTo>
                <a:close/>
                <a:moveTo>
                  <a:pt x="1444" y="6857"/>
                </a:moveTo>
                <a:cubicBezTo>
                  <a:pt x="2337" y="2620"/>
                  <a:pt x="3570" y="0"/>
                  <a:pt x="4932" y="0"/>
                </a:cubicBezTo>
                <a:lnTo>
                  <a:pt x="111018" y="0"/>
                </a:lnTo>
                <a:lnTo>
                  <a:pt x="120000" y="46820"/>
                </a:lnTo>
                <a:lnTo>
                  <a:pt x="4932" y="46820"/>
                </a:lnTo>
                <a:cubicBezTo>
                  <a:pt x="2208" y="46820"/>
                  <a:pt x="0" y="36339"/>
                  <a:pt x="0" y="23410"/>
                </a:cubicBezTo>
                <a:cubicBezTo>
                  <a:pt x="0" y="16945"/>
                  <a:pt x="551" y="11093"/>
                  <a:pt x="1444" y="6857"/>
                </a:cubicBezTo>
                <a:close/>
              </a:path>
            </a:pathLst>
          </a:custGeom>
          <a:solidFill>
            <a:schemeClr val="lt1">
              <a:alpha val="2078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-25" y="3777225"/>
            <a:ext cx="91440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1"/>
          </p:nvPr>
        </p:nvSpPr>
        <p:spPr>
          <a:xfrm>
            <a:off x="-25" y="4346202"/>
            <a:ext cx="91440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Images and Contents Layout">
  <p:cSld name="9_Images and Contents Layou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>
            <a:spLocks noGrp="1"/>
          </p:cNvSpPr>
          <p:nvPr>
            <p:ph type="pic" idx="2"/>
          </p:nvPr>
        </p:nvSpPr>
        <p:spPr>
          <a:xfrm>
            <a:off x="2843808" y="0"/>
            <a:ext cx="63003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8"/>
          <p:cNvSpPr/>
          <p:nvPr/>
        </p:nvSpPr>
        <p:spPr>
          <a:xfrm>
            <a:off x="0" y="0"/>
            <a:ext cx="2843700" cy="5143500"/>
          </a:xfrm>
          <a:prstGeom prst="rect">
            <a:avLst/>
          </a:prstGeom>
          <a:solidFill>
            <a:srgbClr val="69B6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8"/>
          <p:cNvSpPr/>
          <p:nvPr/>
        </p:nvSpPr>
        <p:spPr>
          <a:xfrm>
            <a:off x="2848106" y="0"/>
            <a:ext cx="2843700" cy="5143500"/>
          </a:xfrm>
          <a:prstGeom prst="rect">
            <a:avLst/>
          </a:prstGeom>
          <a:solidFill>
            <a:srgbClr val="69B6CC">
              <a:alpha val="6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1997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 Ligh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>
              <a:spcBef>
                <a:spcPct val="0"/>
              </a:spcBef>
              <a:spcAft>
                <a:spcPct val="0"/>
              </a:spcAft>
              <a:buNone/>
            </a:pPr>
            <a:fld id="{00000000-1234-1234-1234-123412341234}" type="slidenum">
              <a:rPr lang="en" altLang="ko-KR"/>
              <a:pPr marL="0" lv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‹#›</a:t>
            </a:fld>
            <a:endParaRPr lang="en-US" altLang="ko-K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3" r:id="rId3"/>
    <p:sldLayoutId id="2147483674" r:id="rId4"/>
    <p:sldLayoutId id="2147483675" r:id="rId5"/>
    <p:sldLayoutId id="214748367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subTitle" idx="1"/>
          </p:nvPr>
        </p:nvSpPr>
        <p:spPr>
          <a:xfrm>
            <a:off x="5801700" y="3897866"/>
            <a:ext cx="3342300" cy="8640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ko-KR" altLang="en-US" sz="1200" dirty="0">
                <a:solidFill>
                  <a:schemeClr val="bg1"/>
                </a:solidFill>
              </a:rPr>
              <a:t>지도교수   </a:t>
            </a:r>
            <a:r>
              <a:rPr lang="en-US" altLang="ko-KR" sz="1200" dirty="0">
                <a:solidFill>
                  <a:schemeClr val="bg1"/>
                </a:solidFill>
              </a:rPr>
              <a:t>: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>
                <a:solidFill>
                  <a:schemeClr val="bg1"/>
                </a:solidFill>
              </a:rPr>
              <a:t>박태형교수님</a:t>
            </a:r>
          </a:p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en-US" altLang="ko-KR" sz="1200" dirty="0">
                <a:solidFill>
                  <a:schemeClr val="bg1"/>
                </a:solidFill>
              </a:rPr>
              <a:t>           2014038034 </a:t>
            </a:r>
            <a:r>
              <a:rPr lang="ko-KR" altLang="en-US" sz="1200" dirty="0">
                <a:solidFill>
                  <a:schemeClr val="bg1"/>
                </a:solidFill>
              </a:rPr>
              <a:t>정운표</a:t>
            </a:r>
          </a:p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en-US" altLang="ko-KR" sz="1200" dirty="0">
                <a:solidFill>
                  <a:schemeClr val="bg1"/>
                </a:solidFill>
              </a:rPr>
              <a:t>           2014038117 </a:t>
            </a:r>
            <a:r>
              <a:rPr lang="ko-KR" altLang="en-US" sz="1200" dirty="0">
                <a:solidFill>
                  <a:schemeClr val="bg1"/>
                </a:solidFill>
              </a:rPr>
              <a:t>임민혁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1971474" y="1940509"/>
            <a:ext cx="5175114" cy="1192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>
                <a:srgbClr val="57A7BD"/>
              </a:buClr>
              <a:buFont typeface="Arial"/>
              <a:buNone/>
            </a:pPr>
            <a:r>
              <a:rPr lang="ko-KR" altLang="en-US" dirty="0"/>
              <a:t>졸음운전 방지 장치</a:t>
            </a:r>
            <a:endParaRPr lang="en-US" altLang="ko-KR" dirty="0"/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/>
              <a:t>(Drowsy Driver Detection Device)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하드웨어 제작</a:t>
            </a:r>
          </a:p>
        </p:txBody>
      </p:sp>
      <p:sp>
        <p:nvSpPr>
          <p:cNvPr id="5" name="Google Shape;528;p43"/>
          <p:cNvSpPr txBox="1"/>
          <p:nvPr/>
        </p:nvSpPr>
        <p:spPr>
          <a:xfrm>
            <a:off x="1410839" y="3852995"/>
            <a:ext cx="2352900" cy="931815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신호를 받아 사람에게 저주파 자극을 주는 마사지기</a:t>
            </a: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528;p43">
            <a:extLst>
              <a:ext uri="{FF2B5EF4-FFF2-40B4-BE49-F238E27FC236}">
                <a16:creationId xmlns:a16="http://schemas.microsoft.com/office/drawing/2014/main" id="{C795D3C1-D5BE-4D3B-8C27-F926A45EC13A}"/>
              </a:ext>
            </a:extLst>
          </p:cNvPr>
          <p:cNvSpPr txBox="1"/>
          <p:nvPr/>
        </p:nvSpPr>
        <p:spPr>
          <a:xfrm>
            <a:off x="4685098" y="3852995"/>
            <a:ext cx="3927565" cy="931815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하드웨어 본체</a:t>
            </a:r>
            <a:endParaRPr lang="en-US" altLang="ko-KR" sz="1600" dirty="0">
              <a:solidFill>
                <a:schemeClr val="lt1"/>
              </a:solidFill>
            </a:endParaRPr>
          </a:p>
          <a:p>
            <a:pPr lvl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</a:pPr>
            <a:r>
              <a:rPr lang="en-US" alt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altLang="ko-KR" sz="1600" dirty="0">
                <a:solidFill>
                  <a:schemeClr val="lt1"/>
                </a:solidFill>
              </a:rPr>
              <a:t>Arduino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en-US" alt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controller, webcam</a:t>
            </a:r>
            <a:r>
              <a:rPr lang="ko-KR" altLang="en-US" sz="1600" dirty="0">
                <a:solidFill>
                  <a:schemeClr val="lt1"/>
                </a:solidFill>
              </a:rPr>
              <a:t> 모두 결합</a:t>
            </a:r>
            <a:r>
              <a:rPr lang="en-US" alt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84CF76-8AD8-4E87-876B-4D8469A18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425" y="1417288"/>
            <a:ext cx="3595729" cy="2308924"/>
          </a:xfrm>
          <a:prstGeom prst="rect">
            <a:avLst/>
          </a:prstGeom>
        </p:spPr>
      </p:pic>
      <p:pic>
        <p:nvPicPr>
          <p:cNvPr id="7" name="그림 6" descr="실내, 바닥, 앉아있는, 테이블이(가) 표시된 사진&#10;&#10;자동 생성된 설명">
            <a:extLst>
              <a:ext uri="{FF2B5EF4-FFF2-40B4-BE49-F238E27FC236}">
                <a16:creationId xmlns:a16="http://schemas.microsoft.com/office/drawing/2014/main" id="{17A76A53-9E8F-4FFD-AC89-CA421AA9BF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9089" y="1417288"/>
            <a:ext cx="2759585" cy="230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16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시연 영상</a:t>
            </a:r>
          </a:p>
        </p:txBody>
      </p:sp>
      <p:pic>
        <p:nvPicPr>
          <p:cNvPr id="2" name="안경x">
            <a:hlinkClick r:id="" action="ppaction://media"/>
            <a:extLst>
              <a:ext uri="{FF2B5EF4-FFF2-40B4-BE49-F238E27FC236}">
                <a16:creationId xmlns:a16="http://schemas.microsoft.com/office/drawing/2014/main" id="{4507AF08-BEF9-49C6-9B75-4DFD16ABAE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1554" y="1031875"/>
            <a:ext cx="8159021" cy="369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682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A7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56"/>
          <p:cNvSpPr txBox="1">
            <a:spLocks noGrp="1"/>
          </p:cNvSpPr>
          <p:nvPr>
            <p:ph type="title"/>
          </p:nvPr>
        </p:nvSpPr>
        <p:spPr>
          <a:xfrm>
            <a:off x="-25" y="3777225"/>
            <a:ext cx="9144000" cy="5229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en" altLang="en-US"/>
              <a:t>Thank you</a:t>
            </a:r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/>
        </p:nvSpPr>
        <p:spPr>
          <a:xfrm>
            <a:off x="2051720" y="267494"/>
            <a:ext cx="7092280" cy="375236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en-US" altLang="ko-KR" sz="2800">
                <a:solidFill>
                  <a:schemeClr val="lt1"/>
                </a:solidFill>
              </a:rPr>
              <a:t>CONTENTS</a:t>
            </a:r>
            <a:endParaRPr lang="en-US" altLang="ko-KR" sz="2800"/>
          </a:p>
        </p:txBody>
      </p:sp>
      <p:sp>
        <p:nvSpPr>
          <p:cNvPr id="142" name="Google Shape;142;p25"/>
          <p:cNvSpPr/>
          <p:nvPr/>
        </p:nvSpPr>
        <p:spPr>
          <a:xfrm>
            <a:off x="1588457" y="1862333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5"/>
          <p:cNvSpPr/>
          <p:nvPr/>
        </p:nvSpPr>
        <p:spPr>
          <a:xfrm>
            <a:off x="1582228" y="2908615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5"/>
          <p:cNvSpPr/>
          <p:nvPr/>
        </p:nvSpPr>
        <p:spPr>
          <a:xfrm>
            <a:off x="1575998" y="3925272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5"/>
          <p:cNvSpPr txBox="1"/>
          <p:nvPr/>
        </p:nvSpPr>
        <p:spPr>
          <a:xfrm>
            <a:off x="2568235" y="2097240"/>
            <a:ext cx="5478427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 dirty="0">
                <a:solidFill>
                  <a:schemeClr val="lt1"/>
                </a:solidFill>
              </a:rPr>
              <a:t>소프트웨어 제작  </a:t>
            </a:r>
            <a:endParaRPr lang="en-US" altLang="ko-KR" sz="2000" b="1" dirty="0">
              <a:solidFill>
                <a:schemeClr val="lt1"/>
              </a:solidFill>
              <a:sym typeface="Arial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2568235" y="3150976"/>
            <a:ext cx="5466781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 dirty="0">
                <a:solidFill>
                  <a:schemeClr val="lt1"/>
                </a:solidFill>
              </a:rPr>
              <a:t>하드웨어 제작 </a:t>
            </a:r>
            <a:endParaRPr lang="en-US" altLang="ko-KR" sz="20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2568235" y="4156166"/>
            <a:ext cx="5451992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2000" b="1" dirty="0">
                <a:solidFill>
                  <a:schemeClr val="lt1"/>
                </a:solidFill>
              </a:rPr>
              <a:t>최종 시연</a:t>
            </a:r>
            <a:endParaRPr lang="en-US" altLang="ko-KR" sz="20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5"/>
          <p:cNvSpPr/>
          <p:nvPr/>
        </p:nvSpPr>
        <p:spPr>
          <a:xfrm>
            <a:off x="1804408" y="3150976"/>
            <a:ext cx="325226" cy="327944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</a:path>
            </a:pathLst>
          </a:custGeom>
          <a:solidFill>
            <a:srgbClr val="57A7BD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018;p60"/>
          <p:cNvSpPr/>
          <p:nvPr/>
        </p:nvSpPr>
        <p:spPr>
          <a:xfrm rot="16200000" flipH="1">
            <a:off x="1802821" y="2107256"/>
            <a:ext cx="343971" cy="3239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4609" y="52208"/>
                </a:moveTo>
                <a:lnTo>
                  <a:pt x="114609" y="67089"/>
                </a:lnTo>
                <a:cubicBezTo>
                  <a:pt x="114609" y="68670"/>
                  <a:pt x="115816" y="69951"/>
                  <a:pt x="117304" y="69951"/>
                </a:cubicBezTo>
                <a:lnTo>
                  <a:pt x="117304" y="69951"/>
                </a:lnTo>
                <a:cubicBezTo>
                  <a:pt x="118793" y="69951"/>
                  <a:pt x="120000" y="68670"/>
                  <a:pt x="120000" y="67089"/>
                </a:cubicBezTo>
                <a:lnTo>
                  <a:pt x="119999" y="52208"/>
                </a:lnTo>
                <a:cubicBezTo>
                  <a:pt x="119999" y="50627"/>
                  <a:pt x="118793" y="49346"/>
                  <a:pt x="117304" y="49346"/>
                </a:cubicBezTo>
                <a:cubicBezTo>
                  <a:pt x="115816" y="49346"/>
                  <a:pt x="114609" y="50627"/>
                  <a:pt x="114609" y="52208"/>
                </a:cubicBezTo>
                <a:moveTo>
                  <a:pt x="106256" y="49918"/>
                </a:moveTo>
                <a:lnTo>
                  <a:pt x="106256" y="69379"/>
                </a:lnTo>
                <a:cubicBezTo>
                  <a:pt x="106256" y="70960"/>
                  <a:pt x="107463" y="72241"/>
                  <a:pt x="108951" y="72241"/>
                </a:cubicBezTo>
                <a:lnTo>
                  <a:pt x="108951" y="72241"/>
                </a:lnTo>
                <a:cubicBezTo>
                  <a:pt x="110440" y="72241"/>
                  <a:pt x="111646" y="70960"/>
                  <a:pt x="111646" y="69379"/>
                </a:cubicBezTo>
                <a:lnTo>
                  <a:pt x="111646" y="49918"/>
                </a:lnTo>
                <a:cubicBezTo>
                  <a:pt x="111646" y="48337"/>
                  <a:pt x="110440" y="47056"/>
                  <a:pt x="108951" y="47056"/>
                </a:cubicBezTo>
                <a:cubicBezTo>
                  <a:pt x="107463" y="47056"/>
                  <a:pt x="106256" y="48337"/>
                  <a:pt x="106256" y="49918"/>
                </a:cubicBezTo>
                <a:moveTo>
                  <a:pt x="97903" y="48773"/>
                </a:moveTo>
                <a:lnTo>
                  <a:pt x="97903" y="70524"/>
                </a:lnTo>
                <a:cubicBezTo>
                  <a:pt x="97903" y="72104"/>
                  <a:pt x="99109" y="73386"/>
                  <a:pt x="100598" y="73386"/>
                </a:cubicBezTo>
                <a:lnTo>
                  <a:pt x="100598" y="73386"/>
                </a:lnTo>
                <a:cubicBezTo>
                  <a:pt x="102086" y="73386"/>
                  <a:pt x="103293" y="72104"/>
                  <a:pt x="103293" y="70524"/>
                </a:cubicBezTo>
                <a:lnTo>
                  <a:pt x="103293" y="48773"/>
                </a:lnTo>
                <a:cubicBezTo>
                  <a:pt x="103293" y="47193"/>
                  <a:pt x="102086" y="45911"/>
                  <a:pt x="100598" y="45911"/>
                </a:cubicBezTo>
                <a:cubicBezTo>
                  <a:pt x="99109" y="45911"/>
                  <a:pt x="97903" y="47193"/>
                  <a:pt x="97903" y="48773"/>
                </a:cubicBezTo>
                <a:moveTo>
                  <a:pt x="53856" y="54256"/>
                </a:moveTo>
                <a:cubicBezTo>
                  <a:pt x="53856" y="53338"/>
                  <a:pt x="54558" y="52593"/>
                  <a:pt x="55423" y="52593"/>
                </a:cubicBezTo>
                <a:lnTo>
                  <a:pt x="57787" y="52593"/>
                </a:lnTo>
                <a:lnTo>
                  <a:pt x="57787" y="49895"/>
                </a:lnTo>
                <a:cubicBezTo>
                  <a:pt x="57787" y="49843"/>
                  <a:pt x="57790" y="49793"/>
                  <a:pt x="57844" y="49750"/>
                </a:cubicBezTo>
                <a:lnTo>
                  <a:pt x="57714" y="49315"/>
                </a:lnTo>
                <a:cubicBezTo>
                  <a:pt x="57790" y="48400"/>
                  <a:pt x="58549" y="47723"/>
                  <a:pt x="59411" y="47803"/>
                </a:cubicBezTo>
                <a:lnTo>
                  <a:pt x="91653" y="50798"/>
                </a:lnTo>
                <a:cubicBezTo>
                  <a:pt x="92515" y="50878"/>
                  <a:pt x="93152" y="51685"/>
                  <a:pt x="93077" y="52600"/>
                </a:cubicBezTo>
                <a:cubicBezTo>
                  <a:pt x="93002" y="53515"/>
                  <a:pt x="92242" y="54191"/>
                  <a:pt x="91380" y="54111"/>
                </a:cubicBezTo>
                <a:cubicBezTo>
                  <a:pt x="80879" y="53136"/>
                  <a:pt x="70377" y="52160"/>
                  <a:pt x="59875" y="51185"/>
                </a:cubicBezTo>
                <a:lnTo>
                  <a:pt x="59875" y="52593"/>
                </a:lnTo>
                <a:lnTo>
                  <a:pt x="62240" y="52593"/>
                </a:lnTo>
                <a:cubicBezTo>
                  <a:pt x="63105" y="52593"/>
                  <a:pt x="63806" y="53338"/>
                  <a:pt x="63806" y="54256"/>
                </a:cubicBezTo>
                <a:lnTo>
                  <a:pt x="63806" y="54256"/>
                </a:lnTo>
                <a:cubicBezTo>
                  <a:pt x="63806" y="55175"/>
                  <a:pt x="63105" y="55919"/>
                  <a:pt x="62240" y="55919"/>
                </a:cubicBezTo>
                <a:cubicBezTo>
                  <a:pt x="61452" y="55919"/>
                  <a:pt x="60664" y="55919"/>
                  <a:pt x="59875" y="55919"/>
                </a:cubicBezTo>
                <a:lnTo>
                  <a:pt x="59875" y="58197"/>
                </a:lnTo>
                <a:lnTo>
                  <a:pt x="62240" y="58197"/>
                </a:lnTo>
                <a:cubicBezTo>
                  <a:pt x="63105" y="58197"/>
                  <a:pt x="63806" y="58942"/>
                  <a:pt x="63806" y="59860"/>
                </a:cubicBezTo>
                <a:lnTo>
                  <a:pt x="63806" y="59860"/>
                </a:lnTo>
                <a:cubicBezTo>
                  <a:pt x="63806" y="60778"/>
                  <a:pt x="63105" y="61523"/>
                  <a:pt x="62240" y="61523"/>
                </a:cubicBezTo>
                <a:cubicBezTo>
                  <a:pt x="61452" y="61523"/>
                  <a:pt x="60664" y="61523"/>
                  <a:pt x="59875" y="61523"/>
                </a:cubicBezTo>
                <a:lnTo>
                  <a:pt x="59875" y="63801"/>
                </a:lnTo>
                <a:lnTo>
                  <a:pt x="62240" y="63801"/>
                </a:lnTo>
                <a:cubicBezTo>
                  <a:pt x="63105" y="63801"/>
                  <a:pt x="63806" y="64546"/>
                  <a:pt x="63806" y="65464"/>
                </a:cubicBezTo>
                <a:lnTo>
                  <a:pt x="63806" y="65464"/>
                </a:lnTo>
                <a:cubicBezTo>
                  <a:pt x="63806" y="66382"/>
                  <a:pt x="63105" y="67127"/>
                  <a:pt x="62240" y="67127"/>
                </a:cubicBezTo>
                <a:cubicBezTo>
                  <a:pt x="61452" y="67127"/>
                  <a:pt x="60664" y="67127"/>
                  <a:pt x="59875" y="67127"/>
                </a:cubicBezTo>
                <a:lnTo>
                  <a:pt x="59875" y="68544"/>
                </a:lnTo>
                <a:lnTo>
                  <a:pt x="91233" y="65045"/>
                </a:lnTo>
                <a:cubicBezTo>
                  <a:pt x="92093" y="64949"/>
                  <a:pt x="92863" y="65611"/>
                  <a:pt x="92954" y="66525"/>
                </a:cubicBezTo>
                <a:cubicBezTo>
                  <a:pt x="93044" y="67438"/>
                  <a:pt x="92420" y="68256"/>
                  <a:pt x="91560" y="68352"/>
                </a:cubicBezTo>
                <a:cubicBezTo>
                  <a:pt x="80831" y="69550"/>
                  <a:pt x="70101" y="70747"/>
                  <a:pt x="59372" y="71945"/>
                </a:cubicBezTo>
                <a:cubicBezTo>
                  <a:pt x="58511" y="72041"/>
                  <a:pt x="57741" y="71378"/>
                  <a:pt x="57650" y="70465"/>
                </a:cubicBezTo>
                <a:cubicBezTo>
                  <a:pt x="57630" y="70259"/>
                  <a:pt x="57646" y="70058"/>
                  <a:pt x="57807" y="69902"/>
                </a:cubicBezTo>
                <a:lnTo>
                  <a:pt x="57787" y="69850"/>
                </a:lnTo>
                <a:lnTo>
                  <a:pt x="57787" y="67127"/>
                </a:lnTo>
                <a:lnTo>
                  <a:pt x="55423" y="67127"/>
                </a:lnTo>
                <a:cubicBezTo>
                  <a:pt x="54558" y="67127"/>
                  <a:pt x="53856" y="66382"/>
                  <a:pt x="53856" y="65464"/>
                </a:cubicBezTo>
                <a:cubicBezTo>
                  <a:pt x="53856" y="64546"/>
                  <a:pt x="54558" y="63801"/>
                  <a:pt x="55423" y="63801"/>
                </a:cubicBezTo>
                <a:lnTo>
                  <a:pt x="57787" y="63801"/>
                </a:lnTo>
                <a:lnTo>
                  <a:pt x="57787" y="61523"/>
                </a:lnTo>
                <a:lnTo>
                  <a:pt x="55423" y="61523"/>
                </a:lnTo>
                <a:cubicBezTo>
                  <a:pt x="54558" y="61523"/>
                  <a:pt x="53856" y="60779"/>
                  <a:pt x="53856" y="59860"/>
                </a:cubicBezTo>
                <a:cubicBezTo>
                  <a:pt x="53856" y="58942"/>
                  <a:pt x="54558" y="58197"/>
                  <a:pt x="55423" y="58197"/>
                </a:cubicBezTo>
                <a:lnTo>
                  <a:pt x="57787" y="58197"/>
                </a:lnTo>
                <a:lnTo>
                  <a:pt x="57787" y="55919"/>
                </a:lnTo>
                <a:lnTo>
                  <a:pt x="55423" y="55919"/>
                </a:lnTo>
                <a:cubicBezTo>
                  <a:pt x="54558" y="55919"/>
                  <a:pt x="53856" y="55175"/>
                  <a:pt x="53856" y="54256"/>
                </a:cubicBezTo>
                <a:moveTo>
                  <a:pt x="48021" y="3132"/>
                </a:moveTo>
                <a:lnTo>
                  <a:pt x="48021" y="12530"/>
                </a:lnTo>
                <a:cubicBezTo>
                  <a:pt x="48021" y="14260"/>
                  <a:pt x="49342" y="15663"/>
                  <a:pt x="50971" y="15663"/>
                </a:cubicBezTo>
                <a:cubicBezTo>
                  <a:pt x="52601" y="15663"/>
                  <a:pt x="53921" y="14260"/>
                  <a:pt x="53921" y="12530"/>
                </a:cubicBezTo>
                <a:lnTo>
                  <a:pt x="53921" y="3132"/>
                </a:lnTo>
                <a:cubicBezTo>
                  <a:pt x="53921" y="1402"/>
                  <a:pt x="52601" y="0"/>
                  <a:pt x="50971" y="0"/>
                </a:cubicBezTo>
                <a:cubicBezTo>
                  <a:pt x="49342" y="0"/>
                  <a:pt x="48021" y="1402"/>
                  <a:pt x="48021" y="3132"/>
                </a:cubicBezTo>
                <a:moveTo>
                  <a:pt x="48021" y="107469"/>
                </a:moveTo>
                <a:lnTo>
                  <a:pt x="48021" y="116867"/>
                </a:lnTo>
                <a:cubicBezTo>
                  <a:pt x="48021" y="118597"/>
                  <a:pt x="49342" y="120000"/>
                  <a:pt x="50971" y="120000"/>
                </a:cubicBezTo>
                <a:cubicBezTo>
                  <a:pt x="52601" y="120000"/>
                  <a:pt x="53921" y="118597"/>
                  <a:pt x="53921" y="116867"/>
                </a:cubicBezTo>
                <a:lnTo>
                  <a:pt x="53921" y="107469"/>
                </a:lnTo>
                <a:cubicBezTo>
                  <a:pt x="53921" y="105739"/>
                  <a:pt x="52601" y="104336"/>
                  <a:pt x="50971" y="104336"/>
                </a:cubicBezTo>
                <a:cubicBezTo>
                  <a:pt x="49342" y="104336"/>
                  <a:pt x="48021" y="105739"/>
                  <a:pt x="48021" y="107469"/>
                </a:cubicBezTo>
                <a:moveTo>
                  <a:pt x="21116" y="59649"/>
                </a:moveTo>
                <a:cubicBezTo>
                  <a:pt x="21116" y="67800"/>
                  <a:pt x="24044" y="75951"/>
                  <a:pt x="29901" y="82170"/>
                </a:cubicBezTo>
                <a:cubicBezTo>
                  <a:pt x="41615" y="94608"/>
                  <a:pt x="60607" y="94608"/>
                  <a:pt x="72320" y="82170"/>
                </a:cubicBezTo>
                <a:lnTo>
                  <a:pt x="79515" y="74530"/>
                </a:lnTo>
                <a:lnTo>
                  <a:pt x="87539" y="74531"/>
                </a:lnTo>
                <a:cubicBezTo>
                  <a:pt x="90764" y="74530"/>
                  <a:pt x="93379" y="71754"/>
                  <a:pt x="93379" y="68330"/>
                </a:cubicBezTo>
                <a:lnTo>
                  <a:pt x="93379" y="59809"/>
                </a:lnTo>
                <a:lnTo>
                  <a:pt x="93530" y="59649"/>
                </a:lnTo>
                <a:lnTo>
                  <a:pt x="93379" y="59488"/>
                </a:lnTo>
                <a:lnTo>
                  <a:pt x="93379" y="50967"/>
                </a:lnTo>
                <a:cubicBezTo>
                  <a:pt x="93379" y="47543"/>
                  <a:pt x="90764" y="44767"/>
                  <a:pt x="87539" y="44767"/>
                </a:cubicBezTo>
                <a:lnTo>
                  <a:pt x="79515" y="44767"/>
                </a:lnTo>
                <a:cubicBezTo>
                  <a:pt x="77116" y="42220"/>
                  <a:pt x="74718" y="39674"/>
                  <a:pt x="72320" y="37127"/>
                </a:cubicBezTo>
                <a:cubicBezTo>
                  <a:pt x="60607" y="24689"/>
                  <a:pt x="41615" y="24689"/>
                  <a:pt x="29901" y="37127"/>
                </a:cubicBezTo>
                <a:cubicBezTo>
                  <a:pt x="24044" y="43346"/>
                  <a:pt x="21116" y="51497"/>
                  <a:pt x="21116" y="59649"/>
                </a:cubicBezTo>
                <a:moveTo>
                  <a:pt x="15930" y="103846"/>
                </a:moveTo>
                <a:cubicBezTo>
                  <a:pt x="15930" y="104647"/>
                  <a:pt x="16218" y="105449"/>
                  <a:pt x="16794" y="106061"/>
                </a:cubicBezTo>
                <a:cubicBezTo>
                  <a:pt x="17946" y="107284"/>
                  <a:pt x="19814" y="107284"/>
                  <a:pt x="20966" y="106061"/>
                </a:cubicBezTo>
                <a:lnTo>
                  <a:pt x="27224" y="99415"/>
                </a:lnTo>
                <a:cubicBezTo>
                  <a:pt x="28376" y="98192"/>
                  <a:pt x="28376" y="96208"/>
                  <a:pt x="27224" y="94985"/>
                </a:cubicBezTo>
                <a:cubicBezTo>
                  <a:pt x="26072" y="93762"/>
                  <a:pt x="24204" y="93762"/>
                  <a:pt x="23052" y="94985"/>
                </a:cubicBezTo>
                <a:lnTo>
                  <a:pt x="16794" y="101630"/>
                </a:lnTo>
                <a:cubicBezTo>
                  <a:pt x="16218" y="102242"/>
                  <a:pt x="15930" y="103044"/>
                  <a:pt x="15930" y="103846"/>
                </a:cubicBezTo>
                <a:moveTo>
                  <a:pt x="15930" y="15910"/>
                </a:moveTo>
                <a:cubicBezTo>
                  <a:pt x="15930" y="16712"/>
                  <a:pt x="16218" y="17514"/>
                  <a:pt x="16794" y="18125"/>
                </a:cubicBezTo>
                <a:lnTo>
                  <a:pt x="23052" y="24771"/>
                </a:lnTo>
                <a:cubicBezTo>
                  <a:pt x="24204" y="25994"/>
                  <a:pt x="26072" y="25994"/>
                  <a:pt x="27224" y="24771"/>
                </a:cubicBezTo>
                <a:cubicBezTo>
                  <a:pt x="28376" y="23547"/>
                  <a:pt x="28376" y="21564"/>
                  <a:pt x="27224" y="20340"/>
                </a:cubicBezTo>
                <a:lnTo>
                  <a:pt x="20966" y="13695"/>
                </a:lnTo>
                <a:cubicBezTo>
                  <a:pt x="19814" y="12472"/>
                  <a:pt x="17946" y="12472"/>
                  <a:pt x="16794" y="13695"/>
                </a:cubicBezTo>
                <a:cubicBezTo>
                  <a:pt x="16218" y="14307"/>
                  <a:pt x="15930" y="15109"/>
                  <a:pt x="15930" y="15910"/>
                </a:cubicBezTo>
                <a:moveTo>
                  <a:pt x="0" y="59999"/>
                </a:moveTo>
                <a:cubicBezTo>
                  <a:pt x="0" y="61730"/>
                  <a:pt x="1320" y="63132"/>
                  <a:pt x="2950" y="63132"/>
                </a:cubicBezTo>
                <a:lnTo>
                  <a:pt x="11800" y="63132"/>
                </a:lnTo>
                <a:cubicBezTo>
                  <a:pt x="13430" y="63132"/>
                  <a:pt x="14751" y="61730"/>
                  <a:pt x="14751" y="59999"/>
                </a:cubicBezTo>
                <a:cubicBezTo>
                  <a:pt x="14751" y="58269"/>
                  <a:pt x="13430" y="56867"/>
                  <a:pt x="11800" y="56867"/>
                </a:cubicBezTo>
                <a:lnTo>
                  <a:pt x="2950" y="56867"/>
                </a:lnTo>
                <a:cubicBezTo>
                  <a:pt x="1320" y="56867"/>
                  <a:pt x="0" y="58269"/>
                  <a:pt x="0" y="59999"/>
                </a:cubicBezTo>
              </a:path>
            </a:pathLst>
          </a:custGeom>
          <a:solidFill>
            <a:srgbClr val="57A7BD"/>
          </a:solidFill>
          <a:ln>
            <a:solidFill>
              <a:srgbClr val="57A7BD"/>
            </a:solidFill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873;p58"/>
          <p:cNvSpPr/>
          <p:nvPr/>
        </p:nvSpPr>
        <p:spPr>
          <a:xfrm>
            <a:off x="1813539" y="4164101"/>
            <a:ext cx="296507" cy="29564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6666" y="100217"/>
                </a:moveTo>
                <a:cubicBezTo>
                  <a:pt x="25193" y="100217"/>
                  <a:pt x="24000" y="101415"/>
                  <a:pt x="24000" y="102892"/>
                </a:cubicBezTo>
                <a:cubicBezTo>
                  <a:pt x="24000" y="104369"/>
                  <a:pt x="25193" y="105566"/>
                  <a:pt x="26666" y="105566"/>
                </a:cubicBezTo>
                <a:lnTo>
                  <a:pt x="93333" y="105566"/>
                </a:lnTo>
                <a:cubicBezTo>
                  <a:pt x="94806" y="105566"/>
                  <a:pt x="96000" y="104369"/>
                  <a:pt x="96000" y="102892"/>
                </a:cubicBezTo>
                <a:cubicBezTo>
                  <a:pt x="96000" y="101415"/>
                  <a:pt x="94806" y="100217"/>
                  <a:pt x="93333" y="100217"/>
                </a:cubicBezTo>
                <a:moveTo>
                  <a:pt x="26666" y="87913"/>
                </a:moveTo>
                <a:cubicBezTo>
                  <a:pt x="25193" y="87913"/>
                  <a:pt x="24000" y="89111"/>
                  <a:pt x="24000" y="90588"/>
                </a:cubicBezTo>
                <a:cubicBezTo>
                  <a:pt x="24000" y="92065"/>
                  <a:pt x="25193" y="93262"/>
                  <a:pt x="26666" y="93262"/>
                </a:cubicBezTo>
                <a:lnTo>
                  <a:pt x="93333" y="93262"/>
                </a:lnTo>
                <a:cubicBezTo>
                  <a:pt x="94806" y="93262"/>
                  <a:pt x="96000" y="92065"/>
                  <a:pt x="96000" y="90588"/>
                </a:cubicBezTo>
                <a:cubicBezTo>
                  <a:pt x="96000" y="89111"/>
                  <a:pt x="94806" y="87913"/>
                  <a:pt x="93333" y="87913"/>
                </a:cubicBezTo>
                <a:moveTo>
                  <a:pt x="26666" y="75609"/>
                </a:moveTo>
                <a:cubicBezTo>
                  <a:pt x="25193" y="75609"/>
                  <a:pt x="24000" y="76806"/>
                  <a:pt x="24000" y="78284"/>
                </a:cubicBezTo>
                <a:cubicBezTo>
                  <a:pt x="24000" y="79761"/>
                  <a:pt x="25193" y="80958"/>
                  <a:pt x="26666" y="80958"/>
                </a:cubicBezTo>
                <a:lnTo>
                  <a:pt x="93333" y="80958"/>
                </a:lnTo>
                <a:cubicBezTo>
                  <a:pt x="94806" y="80958"/>
                  <a:pt x="96000" y="79761"/>
                  <a:pt x="96000" y="78284"/>
                </a:cubicBezTo>
                <a:cubicBezTo>
                  <a:pt x="96000" y="76806"/>
                  <a:pt x="94806" y="75609"/>
                  <a:pt x="93333" y="75609"/>
                </a:cubicBezTo>
                <a:moveTo>
                  <a:pt x="26666" y="63305"/>
                </a:moveTo>
                <a:cubicBezTo>
                  <a:pt x="25193" y="63305"/>
                  <a:pt x="24000" y="64502"/>
                  <a:pt x="24000" y="65979"/>
                </a:cubicBezTo>
                <a:cubicBezTo>
                  <a:pt x="24000" y="67457"/>
                  <a:pt x="25193" y="68654"/>
                  <a:pt x="26666" y="68654"/>
                </a:cubicBezTo>
                <a:lnTo>
                  <a:pt x="93333" y="68654"/>
                </a:lnTo>
                <a:cubicBezTo>
                  <a:pt x="94806" y="68654"/>
                  <a:pt x="96000" y="67457"/>
                  <a:pt x="96000" y="65979"/>
                </a:cubicBezTo>
                <a:cubicBezTo>
                  <a:pt x="96000" y="64502"/>
                  <a:pt x="94806" y="63305"/>
                  <a:pt x="93333" y="63305"/>
                </a:cubicBezTo>
                <a:moveTo>
                  <a:pt x="26666" y="51001"/>
                </a:moveTo>
                <a:cubicBezTo>
                  <a:pt x="25193" y="51001"/>
                  <a:pt x="24000" y="52198"/>
                  <a:pt x="24000" y="53675"/>
                </a:cubicBezTo>
                <a:cubicBezTo>
                  <a:pt x="24000" y="55152"/>
                  <a:pt x="25193" y="56350"/>
                  <a:pt x="26666" y="56350"/>
                </a:cubicBezTo>
                <a:lnTo>
                  <a:pt x="93333" y="56350"/>
                </a:lnTo>
                <a:cubicBezTo>
                  <a:pt x="94806" y="56350"/>
                  <a:pt x="96000" y="55152"/>
                  <a:pt x="96000" y="53675"/>
                </a:cubicBezTo>
                <a:cubicBezTo>
                  <a:pt x="96000" y="52198"/>
                  <a:pt x="94806" y="51001"/>
                  <a:pt x="93333" y="51001"/>
                </a:cubicBezTo>
                <a:moveTo>
                  <a:pt x="26666" y="38697"/>
                </a:moveTo>
                <a:cubicBezTo>
                  <a:pt x="25193" y="38697"/>
                  <a:pt x="24000" y="39894"/>
                  <a:pt x="24000" y="41371"/>
                </a:cubicBezTo>
                <a:cubicBezTo>
                  <a:pt x="24000" y="42848"/>
                  <a:pt x="25193" y="44046"/>
                  <a:pt x="26666" y="44046"/>
                </a:cubicBezTo>
                <a:lnTo>
                  <a:pt x="93333" y="44046"/>
                </a:lnTo>
                <a:cubicBezTo>
                  <a:pt x="94806" y="44046"/>
                  <a:pt x="96000" y="42848"/>
                  <a:pt x="96000" y="41371"/>
                </a:cubicBezTo>
                <a:cubicBezTo>
                  <a:pt x="96000" y="39894"/>
                  <a:pt x="94806" y="38697"/>
                  <a:pt x="93333" y="38697"/>
                </a:cubicBezTo>
                <a:moveTo>
                  <a:pt x="0" y="11366"/>
                </a:moveTo>
                <a:lnTo>
                  <a:pt x="6739" y="11366"/>
                </a:lnTo>
                <a:lnTo>
                  <a:pt x="6739" y="17459"/>
                </a:lnTo>
                <a:cubicBezTo>
                  <a:pt x="6739" y="22260"/>
                  <a:pt x="10619" y="26151"/>
                  <a:pt x="15405" y="26151"/>
                </a:cubicBezTo>
                <a:cubicBezTo>
                  <a:pt x="20192" y="26151"/>
                  <a:pt x="24072" y="22260"/>
                  <a:pt x="24072" y="17459"/>
                </a:cubicBezTo>
                <a:lnTo>
                  <a:pt x="24072" y="11366"/>
                </a:lnTo>
                <a:lnTo>
                  <a:pt x="29716" y="11366"/>
                </a:lnTo>
                <a:lnTo>
                  <a:pt x="29716" y="17459"/>
                </a:lnTo>
                <a:cubicBezTo>
                  <a:pt x="29716" y="22260"/>
                  <a:pt x="33597" y="26151"/>
                  <a:pt x="38383" y="26151"/>
                </a:cubicBezTo>
                <a:cubicBezTo>
                  <a:pt x="43170" y="26151"/>
                  <a:pt x="47050" y="22260"/>
                  <a:pt x="47050" y="17459"/>
                </a:cubicBezTo>
                <a:lnTo>
                  <a:pt x="47050" y="11366"/>
                </a:lnTo>
                <a:lnTo>
                  <a:pt x="52694" y="11366"/>
                </a:lnTo>
                <a:lnTo>
                  <a:pt x="52694" y="17459"/>
                </a:lnTo>
                <a:cubicBezTo>
                  <a:pt x="52694" y="22260"/>
                  <a:pt x="56574" y="26151"/>
                  <a:pt x="61361" y="26151"/>
                </a:cubicBezTo>
                <a:cubicBezTo>
                  <a:pt x="66147" y="26151"/>
                  <a:pt x="70028" y="22260"/>
                  <a:pt x="70028" y="17459"/>
                </a:cubicBezTo>
                <a:lnTo>
                  <a:pt x="70028" y="11366"/>
                </a:lnTo>
                <a:lnTo>
                  <a:pt x="75672" y="11366"/>
                </a:lnTo>
                <a:lnTo>
                  <a:pt x="75672" y="17459"/>
                </a:lnTo>
                <a:cubicBezTo>
                  <a:pt x="75672" y="22260"/>
                  <a:pt x="79552" y="26151"/>
                  <a:pt x="84339" y="26151"/>
                </a:cubicBezTo>
                <a:cubicBezTo>
                  <a:pt x="89125" y="26151"/>
                  <a:pt x="93005" y="22260"/>
                  <a:pt x="93005" y="17459"/>
                </a:cubicBezTo>
                <a:lnTo>
                  <a:pt x="93005" y="11366"/>
                </a:lnTo>
                <a:lnTo>
                  <a:pt x="98650" y="11366"/>
                </a:lnTo>
                <a:lnTo>
                  <a:pt x="98650" y="17459"/>
                </a:lnTo>
                <a:cubicBezTo>
                  <a:pt x="98650" y="22259"/>
                  <a:pt x="102530" y="26151"/>
                  <a:pt x="107316" y="26151"/>
                </a:cubicBezTo>
                <a:cubicBezTo>
                  <a:pt x="112103" y="26151"/>
                  <a:pt x="115983" y="22259"/>
                  <a:pt x="115983" y="17459"/>
                </a:cubicBezTo>
                <a:lnTo>
                  <a:pt x="115983" y="11366"/>
                </a:lnTo>
                <a:lnTo>
                  <a:pt x="120000" y="11366"/>
                </a:lnTo>
                <a:lnTo>
                  <a:pt x="120000" y="120000"/>
                </a:lnTo>
                <a:lnTo>
                  <a:pt x="0" y="120000"/>
                </a:lnTo>
                <a:moveTo>
                  <a:pt x="15405" y="0"/>
                </a:moveTo>
                <a:cubicBezTo>
                  <a:pt x="17983" y="0"/>
                  <a:pt x="20072" y="2095"/>
                  <a:pt x="20072" y="4680"/>
                </a:cubicBezTo>
                <a:lnTo>
                  <a:pt x="20072" y="18051"/>
                </a:lnTo>
                <a:cubicBezTo>
                  <a:pt x="20072" y="20636"/>
                  <a:pt x="17983" y="22732"/>
                  <a:pt x="15405" y="22732"/>
                </a:cubicBezTo>
                <a:cubicBezTo>
                  <a:pt x="12828" y="22732"/>
                  <a:pt x="10739" y="20636"/>
                  <a:pt x="10739" y="18051"/>
                </a:cubicBezTo>
                <a:lnTo>
                  <a:pt x="10739" y="4680"/>
                </a:lnTo>
                <a:cubicBezTo>
                  <a:pt x="10739" y="2095"/>
                  <a:pt x="12828" y="0"/>
                  <a:pt x="15405" y="0"/>
                </a:cubicBezTo>
                <a:moveTo>
                  <a:pt x="38383" y="0"/>
                </a:moveTo>
                <a:cubicBezTo>
                  <a:pt x="40960" y="0"/>
                  <a:pt x="43050" y="2095"/>
                  <a:pt x="43050" y="4680"/>
                </a:cubicBezTo>
                <a:lnTo>
                  <a:pt x="43050" y="18051"/>
                </a:lnTo>
                <a:cubicBezTo>
                  <a:pt x="43050" y="20636"/>
                  <a:pt x="40960" y="22732"/>
                  <a:pt x="38383" y="22732"/>
                </a:cubicBezTo>
                <a:cubicBezTo>
                  <a:pt x="35806" y="22732"/>
                  <a:pt x="33716" y="20636"/>
                  <a:pt x="33716" y="18051"/>
                </a:cubicBezTo>
                <a:lnTo>
                  <a:pt x="33716" y="4680"/>
                </a:lnTo>
                <a:cubicBezTo>
                  <a:pt x="33716" y="2095"/>
                  <a:pt x="35806" y="0"/>
                  <a:pt x="38383" y="0"/>
                </a:cubicBezTo>
                <a:moveTo>
                  <a:pt x="61361" y="0"/>
                </a:moveTo>
                <a:cubicBezTo>
                  <a:pt x="63938" y="0"/>
                  <a:pt x="66028" y="2095"/>
                  <a:pt x="66028" y="4680"/>
                </a:cubicBezTo>
                <a:lnTo>
                  <a:pt x="66028" y="18051"/>
                </a:lnTo>
                <a:cubicBezTo>
                  <a:pt x="66028" y="20636"/>
                  <a:pt x="63938" y="22731"/>
                  <a:pt x="61361" y="22731"/>
                </a:cubicBezTo>
                <a:cubicBezTo>
                  <a:pt x="58784" y="22731"/>
                  <a:pt x="56694" y="20636"/>
                  <a:pt x="56694" y="18051"/>
                </a:cubicBezTo>
                <a:lnTo>
                  <a:pt x="56694" y="4680"/>
                </a:lnTo>
                <a:cubicBezTo>
                  <a:pt x="56694" y="2095"/>
                  <a:pt x="58784" y="0"/>
                  <a:pt x="61361" y="0"/>
                </a:cubicBezTo>
                <a:moveTo>
                  <a:pt x="84339" y="0"/>
                </a:moveTo>
                <a:cubicBezTo>
                  <a:pt x="86916" y="0"/>
                  <a:pt x="89005" y="2095"/>
                  <a:pt x="89005" y="4680"/>
                </a:cubicBezTo>
                <a:lnTo>
                  <a:pt x="89005" y="18051"/>
                </a:lnTo>
                <a:cubicBezTo>
                  <a:pt x="89005" y="20636"/>
                  <a:pt x="86916" y="22731"/>
                  <a:pt x="84339" y="22731"/>
                </a:cubicBezTo>
                <a:cubicBezTo>
                  <a:pt x="81761" y="22731"/>
                  <a:pt x="79672" y="20636"/>
                  <a:pt x="79672" y="18051"/>
                </a:cubicBezTo>
                <a:lnTo>
                  <a:pt x="79672" y="4680"/>
                </a:lnTo>
                <a:cubicBezTo>
                  <a:pt x="79672" y="2095"/>
                  <a:pt x="81761" y="0"/>
                  <a:pt x="84339" y="0"/>
                </a:cubicBezTo>
                <a:moveTo>
                  <a:pt x="107316" y="0"/>
                </a:moveTo>
                <a:cubicBezTo>
                  <a:pt x="109894" y="0"/>
                  <a:pt x="111983" y="2095"/>
                  <a:pt x="111983" y="4680"/>
                </a:cubicBezTo>
                <a:lnTo>
                  <a:pt x="111983" y="18051"/>
                </a:lnTo>
                <a:cubicBezTo>
                  <a:pt x="111983" y="20636"/>
                  <a:pt x="109894" y="22731"/>
                  <a:pt x="107316" y="22731"/>
                </a:cubicBezTo>
                <a:cubicBezTo>
                  <a:pt x="104739" y="22731"/>
                  <a:pt x="102650" y="20636"/>
                  <a:pt x="102650" y="18051"/>
                </a:cubicBezTo>
                <a:lnTo>
                  <a:pt x="102650" y="4680"/>
                </a:lnTo>
                <a:cubicBezTo>
                  <a:pt x="102650" y="2095"/>
                  <a:pt x="104739" y="0"/>
                  <a:pt x="107316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42;p25"/>
          <p:cNvSpPr/>
          <p:nvPr/>
        </p:nvSpPr>
        <p:spPr>
          <a:xfrm>
            <a:off x="1575998" y="881469"/>
            <a:ext cx="742125" cy="742125"/>
          </a:xfrm>
          <a:prstGeom prst="ellipse">
            <a:avLst/>
          </a:prstGeom>
          <a:solidFill>
            <a:schemeClr val="lt1"/>
          </a:solidFill>
          <a:ln w="41275" cap="flat" cmpd="sng">
            <a:solidFill>
              <a:srgbClr val="69B6CC"/>
            </a:solidFill>
            <a:prstDash val="solid"/>
            <a:round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buNone/>
            </a:pPr>
            <a:endParaRPr lang="en-US" altLang="ko-KR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48;p25"/>
          <p:cNvSpPr txBox="1"/>
          <p:nvPr/>
        </p:nvSpPr>
        <p:spPr>
          <a:xfrm>
            <a:off x="2555776" y="1116376"/>
            <a:ext cx="5478427" cy="258921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/>
              <a:buNone/>
            </a:pPr>
            <a:r>
              <a:rPr lang="ko-KR" altLang="en-US" sz="2000" b="1" spc="5" dirty="0">
                <a:solidFill>
                  <a:schemeClr val="lt1"/>
                </a:solidFill>
              </a:rPr>
              <a:t>작품소개</a:t>
            </a:r>
            <a:endParaRPr lang="ko-KR" altLang="en-US" sz="2000" b="1" i="0" spc="5" dirty="0">
              <a:solidFill>
                <a:schemeClr val="lt1"/>
              </a:solidFill>
            </a:endParaRPr>
          </a:p>
        </p:txBody>
      </p:sp>
      <p:grpSp>
        <p:nvGrpSpPr>
          <p:cNvPr id="164" name="Google Shape;866;p58"/>
          <p:cNvGrpSpPr/>
          <p:nvPr/>
        </p:nvGrpSpPr>
        <p:grpSpPr>
          <a:xfrm>
            <a:off x="1811578" y="1080120"/>
            <a:ext cx="312657" cy="301578"/>
            <a:chOff x="1244285" y="137079"/>
            <a:chExt cx="3193518" cy="3080355"/>
          </a:xfrm>
        </p:grpSpPr>
        <p:sp>
          <p:nvSpPr>
            <p:cNvPr id="165" name="Google Shape;867;p58"/>
            <p:cNvSpPr/>
            <p:nvPr/>
          </p:nvSpPr>
          <p:spPr>
            <a:xfrm rot="18900000">
              <a:off x="3296344" y="1792669"/>
              <a:ext cx="528220" cy="132115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868;p58"/>
            <p:cNvSpPr/>
            <p:nvPr/>
          </p:nvSpPr>
          <p:spPr>
            <a:xfrm rot="8100000">
              <a:off x="3909641" y="2915594"/>
              <a:ext cx="528162" cy="30184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869;p58"/>
            <p:cNvSpPr/>
            <p:nvPr/>
          </p:nvSpPr>
          <p:spPr>
            <a:xfrm>
              <a:off x="1244285" y="137079"/>
              <a:ext cx="2226071" cy="2226071"/>
            </a:xfrm>
            <a:prstGeom prst="donut">
              <a:avLst>
                <a:gd name="adj" fmla="val 1129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870;p58"/>
            <p:cNvSpPr/>
            <p:nvPr/>
          </p:nvSpPr>
          <p:spPr>
            <a:xfrm>
              <a:off x="1570436" y="463230"/>
              <a:ext cx="1573768" cy="1573768"/>
            </a:xfrm>
            <a:prstGeom prst="blockArc">
              <a:avLst>
                <a:gd name="adj1" fmla="val 15714950"/>
                <a:gd name="adj2" fmla="val 161138"/>
                <a:gd name="adj3" fmla="val 927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wrap="square" lIns="91424" tIns="45700" rIns="91424" bIns="45700" anchor="ctr" anchorCtr="0">
              <a:noAutofit/>
            </a:bodyPr>
            <a:lstStyle/>
            <a:p>
              <a:pPr marL="0" lv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endParaRPr lang="ko-KR" alt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3"/>
          <p:cNvPicPr>
            <a:picLocks noGrp="1"/>
          </p:cNvPicPr>
          <p:nvPr>
            <p:ph type="pic" idx="2"/>
          </p:nvPr>
        </p:nvPicPr>
        <p:blipFill rotWithShape="1">
          <a:blip r:embed="rId3">
            <a:alphaModFix/>
            <a:lum/>
          </a:blip>
          <a:srcRect t="17760" b="17760"/>
          <a:stretch>
            <a:fillRect/>
          </a:stretch>
        </p:blipFill>
        <p:spPr>
          <a:xfrm>
            <a:off x="771161" y="1446782"/>
            <a:ext cx="3325200" cy="2323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528" name="Google Shape;528;p43"/>
          <p:cNvSpPr txBox="1"/>
          <p:nvPr/>
        </p:nvSpPr>
        <p:spPr>
          <a:xfrm>
            <a:off x="4701156" y="1441658"/>
            <a:ext cx="4347594" cy="54854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졸음운전이나 운전자의 부주의한 운전을 방지하기 위하여 사용하는 시스템이다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  <a:r>
              <a:rPr lang="ko-KR" altLang="en-US" sz="1600" dirty="0">
                <a:solidFill>
                  <a:schemeClr val="lt1"/>
                </a:solidFill>
              </a:rPr>
              <a:t> </a:t>
            </a: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43"/>
          <p:cNvSpPr txBox="1"/>
          <p:nvPr/>
        </p:nvSpPr>
        <p:spPr>
          <a:xfrm>
            <a:off x="4701156" y="2271320"/>
            <a:ext cx="4233293" cy="90030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카메라로 운전자의 </a:t>
            </a:r>
            <a:r>
              <a:rPr lang="ko-KR" altLang="en-US" sz="1600" dirty="0">
                <a:solidFill>
                  <a:schemeClr val="lt1"/>
                </a:solidFill>
              </a:rPr>
              <a:t>눈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을 감지하여 졸음운전의 가능성이 있거나 졸음운전시에 그에 맞는 경고 및 동작을 취한다.</a:t>
            </a:r>
          </a:p>
        </p:txBody>
      </p:sp>
      <p:sp>
        <p:nvSpPr>
          <p:cNvPr id="531" name="Google Shape;531;p43"/>
          <p:cNvSpPr txBox="1"/>
          <p:nvPr/>
        </p:nvSpPr>
        <p:spPr>
          <a:xfrm>
            <a:off x="4813771" y="483799"/>
            <a:ext cx="3893761" cy="972232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24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졸음운전 방지 장치</a:t>
            </a:r>
            <a:endParaRPr lang="en-US" altLang="ko-KR" sz="24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ctr">
              <a:spcBef>
                <a:spcPct val="0"/>
              </a:spcBef>
              <a:spcAft>
                <a:spcPct val="0"/>
              </a:spcAft>
              <a:buClr>
                <a:schemeClr val="lt1"/>
              </a:buClr>
            </a:pPr>
            <a:r>
              <a:rPr lang="en-US" altLang="ko-KR" sz="2000" dirty="0">
                <a:solidFill>
                  <a:schemeClr val="bg1"/>
                </a:solidFill>
              </a:rPr>
              <a:t>(Drowsy Driver Detection Device)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534" name="Google Shape;534;p43"/>
          <p:cNvSpPr txBox="1">
            <a:spLocks noGrp="1"/>
          </p:cNvSpPr>
          <p:nvPr>
            <p:ph type="title"/>
          </p:nvPr>
        </p:nvSpPr>
        <p:spPr>
          <a:xfrm>
            <a:off x="-25" y="139775"/>
            <a:ext cx="9144000" cy="452408"/>
          </a:xfrm>
          <a:prstGeom prst="rect">
            <a:avLst/>
          </a:prstGeom>
          <a:solidFill>
            <a:srgbClr val="69B6CC"/>
          </a:solidFill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  작품 소개</a:t>
            </a:r>
            <a:endParaRPr lang="en-US" altLang="ko-KR" sz="3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alphaModFix/>
            <a:lum/>
          </a:blip>
          <a:srcRect/>
          <a:stretch>
            <a:fillRect/>
          </a:stretch>
        </p:blipFill>
        <p:spPr>
          <a:xfrm>
            <a:off x="758920" y="1441658"/>
            <a:ext cx="3346915" cy="234144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Google Shape;529;p43"/>
          <p:cNvSpPr txBox="1"/>
          <p:nvPr/>
        </p:nvSpPr>
        <p:spPr>
          <a:xfrm>
            <a:off x="4701155" y="3452742"/>
            <a:ext cx="4233293" cy="90030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 err="1">
                <a:solidFill>
                  <a:schemeClr val="lt1"/>
                </a:solidFill>
              </a:rPr>
              <a:t>머신러닝을</a:t>
            </a:r>
            <a:r>
              <a:rPr lang="ko-KR" altLang="en-US" sz="1600" dirty="0">
                <a:solidFill>
                  <a:schemeClr val="lt1"/>
                </a:solidFill>
              </a:rPr>
              <a:t> 사용하여 눈을 찾는 기능의 정확성을 높인다</a:t>
            </a:r>
            <a:r>
              <a:rPr lang="en-US" altLang="ko-KR" sz="1600" dirty="0">
                <a:solidFill>
                  <a:schemeClr val="lt1"/>
                </a:solidFill>
              </a:rPr>
              <a:t>. </a:t>
            </a:r>
            <a:r>
              <a:rPr lang="ko-KR" altLang="en-US" sz="1600" dirty="0">
                <a:solidFill>
                  <a:schemeClr val="lt1"/>
                </a:solidFill>
              </a:rPr>
              <a:t>눈의 깜빡임을 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인식하고 하드웨어는 무선 저주파 마사지기를 사용하여 휴대성을 높인다</a:t>
            </a:r>
            <a:r>
              <a:rPr lang="en-US" alt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E904B98A-44C7-427D-910A-DC7511013610}"/>
              </a:ext>
            </a:extLst>
          </p:cNvPr>
          <p:cNvSpPr/>
          <p:nvPr/>
        </p:nvSpPr>
        <p:spPr>
          <a:xfrm>
            <a:off x="2847703" y="-1"/>
            <a:ext cx="1410788" cy="5143499"/>
          </a:xfrm>
          <a:prstGeom prst="rect">
            <a:avLst/>
          </a:prstGeom>
          <a:solidFill>
            <a:srgbClr val="69B6CC"/>
          </a:solidFill>
          <a:ln>
            <a:solidFill>
              <a:srgbClr val="69B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1" name="Google Shape;701;p50"/>
          <p:cNvSpPr txBox="1"/>
          <p:nvPr/>
        </p:nvSpPr>
        <p:spPr>
          <a:xfrm>
            <a:off x="-25" y="2571750"/>
            <a:ext cx="4258516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lt1"/>
                </a:solidFill>
              </a:rPr>
              <a:t>인공지능의 연구 분야 중 하나로</a:t>
            </a:r>
            <a:r>
              <a:rPr lang="en-US" altLang="ko-KR" sz="1600" dirty="0">
                <a:solidFill>
                  <a:schemeClr val="lt1"/>
                </a:solidFill>
              </a:rPr>
              <a:t>, </a:t>
            </a:r>
            <a:r>
              <a:rPr lang="ko-KR" altLang="en-US" sz="1600" dirty="0">
                <a:solidFill>
                  <a:schemeClr val="lt1"/>
                </a:solidFill>
              </a:rPr>
              <a:t>인간의 학습 능력과 같은 기능을 컴퓨터에서 실현하고자 하는 기술이다</a:t>
            </a:r>
            <a:r>
              <a:rPr lang="en-US" altLang="ko-KR" sz="1600" dirty="0">
                <a:solidFill>
                  <a:schemeClr val="lt1"/>
                </a:solidFill>
              </a:rPr>
              <a:t>. 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lt1"/>
                </a:solidFill>
              </a:rPr>
              <a:t>경험적 데이터를 기반으로 학습을 하고 예측하며 스스로의 성능을 향상 시키는 시스템과 알고리즘을 연구하고 구축하는 기술이다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  <a:endParaRPr lang="ko-KR" altLang="en-US" sz="1600" dirty="0"/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altLang="ko-KR" sz="1600" dirty="0">
              <a:solidFill>
                <a:schemeClr val="lt1"/>
              </a:solidFill>
            </a:endParaRPr>
          </a:p>
        </p:txBody>
      </p:sp>
      <p:sp>
        <p:nvSpPr>
          <p:cNvPr id="12" name="Google Shape;534;p43">
            <a:extLst>
              <a:ext uri="{FF2B5EF4-FFF2-40B4-BE49-F238E27FC236}">
                <a16:creationId xmlns:a16="http://schemas.microsoft.com/office/drawing/2014/main" id="{59A384A2-F07A-4B63-8B02-066747ACA23C}"/>
              </a:ext>
            </a:extLst>
          </p:cNvPr>
          <p:cNvSpPr txBox="1">
            <a:spLocks/>
          </p:cNvSpPr>
          <p:nvPr/>
        </p:nvSpPr>
        <p:spPr>
          <a:xfrm>
            <a:off x="-25" y="139775"/>
            <a:ext cx="91440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ko-KR" altLang="en-US" sz="3200" dirty="0"/>
              <a:t>  </a:t>
            </a:r>
            <a:r>
              <a:rPr lang="ko-KR" altLang="en-US" sz="3200" dirty="0">
                <a:solidFill>
                  <a:schemeClr val="bg1"/>
                </a:solidFill>
              </a:rPr>
              <a:t>기술 소개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pic>
        <p:nvPicPr>
          <p:cNvPr id="7" name="그림 개체 틀 6">
            <a:extLst>
              <a:ext uri="{FF2B5EF4-FFF2-40B4-BE49-F238E27FC236}">
                <a16:creationId xmlns:a16="http://schemas.microsoft.com/office/drawing/2014/main" id="{0202E5E6-A19C-49CF-A99D-B8B5430AB27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9085" r="9085"/>
          <a:stretch>
            <a:fillRect/>
          </a:stretch>
        </p:blipFill>
        <p:spPr>
          <a:xfrm>
            <a:off x="4258491" y="0"/>
            <a:ext cx="4885616" cy="5143500"/>
          </a:xfrm>
        </p:spPr>
      </p:pic>
      <p:sp>
        <p:nvSpPr>
          <p:cNvPr id="20" name="Google Shape;700;p50">
            <a:extLst>
              <a:ext uri="{FF2B5EF4-FFF2-40B4-BE49-F238E27FC236}">
                <a16:creationId xmlns:a16="http://schemas.microsoft.com/office/drawing/2014/main" id="{7A2F3F9D-2B0F-48CA-9729-6F6BB3046291}"/>
              </a:ext>
            </a:extLst>
          </p:cNvPr>
          <p:cNvSpPr txBox="1"/>
          <p:nvPr/>
        </p:nvSpPr>
        <p:spPr>
          <a:xfrm>
            <a:off x="287383" y="1141822"/>
            <a:ext cx="2830311" cy="1260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24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머신러닝</a:t>
            </a:r>
            <a:endParaRPr lang="en-US" altLang="ko-KR"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altLang="ko-KR" sz="2400" dirty="0">
                <a:solidFill>
                  <a:schemeClr val="lt1"/>
                </a:solidFill>
              </a:rPr>
              <a:t>(Machine Learning)</a:t>
            </a: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E904B98A-44C7-427D-910A-DC7511013610}"/>
              </a:ext>
            </a:extLst>
          </p:cNvPr>
          <p:cNvSpPr/>
          <p:nvPr/>
        </p:nvSpPr>
        <p:spPr>
          <a:xfrm>
            <a:off x="2847703" y="-1"/>
            <a:ext cx="1410788" cy="5143499"/>
          </a:xfrm>
          <a:prstGeom prst="rect">
            <a:avLst/>
          </a:prstGeom>
          <a:solidFill>
            <a:srgbClr val="69B6CC"/>
          </a:solidFill>
          <a:ln>
            <a:solidFill>
              <a:srgbClr val="69B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1" name="Google Shape;701;p50"/>
          <p:cNvSpPr txBox="1"/>
          <p:nvPr/>
        </p:nvSpPr>
        <p:spPr>
          <a:xfrm>
            <a:off x="-25" y="2142309"/>
            <a:ext cx="4258516" cy="300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lt1"/>
                </a:solidFill>
              </a:rPr>
              <a:t>입출력이 영상인 모든 형태의 정보처리를 의미</a:t>
            </a:r>
            <a:r>
              <a:rPr lang="en-US" altLang="ko-KR" sz="1600" dirty="0">
                <a:solidFill>
                  <a:schemeClr val="lt1"/>
                </a:solidFill>
              </a:rPr>
              <a:t>(ex.</a:t>
            </a:r>
            <a:r>
              <a:rPr lang="ko-KR" altLang="en-US" sz="1600" dirty="0">
                <a:solidFill>
                  <a:schemeClr val="lt1"/>
                </a:solidFill>
              </a:rPr>
              <a:t>사진</a:t>
            </a:r>
            <a:r>
              <a:rPr lang="en-US" altLang="ko-KR" sz="1600" dirty="0">
                <a:solidFill>
                  <a:schemeClr val="lt1"/>
                </a:solidFill>
              </a:rPr>
              <a:t>, </a:t>
            </a:r>
            <a:r>
              <a:rPr lang="ko-KR" altLang="en-US" sz="1600" dirty="0">
                <a:solidFill>
                  <a:schemeClr val="lt1"/>
                </a:solidFill>
              </a:rPr>
              <a:t>동영상 등</a:t>
            </a:r>
            <a:r>
              <a:rPr lang="en-US" altLang="ko-KR" sz="1600" dirty="0">
                <a:solidFill>
                  <a:schemeClr val="lt1"/>
                </a:solidFill>
              </a:rPr>
              <a:t>)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lt1"/>
                </a:solidFill>
              </a:rPr>
              <a:t>현재는 컴퓨터의 발달로 디지털 영상처리 기법으로 거의 대체 </a:t>
            </a:r>
            <a:endParaRPr lang="en-US" altLang="ko-KR" sz="1600" dirty="0">
              <a:solidFill>
                <a:schemeClr val="lt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lt1"/>
                </a:solidFill>
              </a:rPr>
              <a:t>증강현실</a:t>
            </a:r>
            <a:r>
              <a:rPr lang="en-US" altLang="ko-KR" sz="1600" dirty="0">
                <a:solidFill>
                  <a:schemeClr val="lt1"/>
                </a:solidFill>
              </a:rPr>
              <a:t>, </a:t>
            </a:r>
            <a:r>
              <a:rPr lang="ko-KR" altLang="en-US" sz="1600" dirty="0" err="1">
                <a:solidFill>
                  <a:schemeClr val="lt1"/>
                </a:solidFill>
              </a:rPr>
              <a:t>얼굴검출</a:t>
            </a:r>
            <a:r>
              <a:rPr lang="en-US" altLang="ko-KR" sz="1600" dirty="0">
                <a:solidFill>
                  <a:schemeClr val="lt1"/>
                </a:solidFill>
              </a:rPr>
              <a:t>, </a:t>
            </a:r>
            <a:r>
              <a:rPr lang="ko-KR" altLang="en-US" sz="1600" dirty="0">
                <a:solidFill>
                  <a:schemeClr val="lt1"/>
                </a:solidFill>
              </a:rPr>
              <a:t>색상 검출</a:t>
            </a:r>
            <a:r>
              <a:rPr lang="en-US" altLang="ko-KR" sz="1600" dirty="0">
                <a:solidFill>
                  <a:schemeClr val="lt1"/>
                </a:solidFill>
              </a:rPr>
              <a:t> </a:t>
            </a:r>
            <a:r>
              <a:rPr lang="ko-KR" altLang="en-US" sz="1600" dirty="0">
                <a:solidFill>
                  <a:schemeClr val="lt1"/>
                </a:solidFill>
              </a:rPr>
              <a:t>등 다양하게 응용되어 기술이 사용되고 있다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lt1"/>
                </a:solidFill>
              </a:rPr>
              <a:t>이번 프로젝트에서는 </a:t>
            </a:r>
            <a:r>
              <a:rPr lang="en-US" altLang="ko-KR" sz="1600" dirty="0">
                <a:solidFill>
                  <a:schemeClr val="lt1"/>
                </a:solidFill>
              </a:rPr>
              <a:t>Open CV</a:t>
            </a:r>
            <a:r>
              <a:rPr lang="ko-KR" altLang="en-US" sz="1600" dirty="0">
                <a:solidFill>
                  <a:schemeClr val="lt1"/>
                </a:solidFill>
              </a:rPr>
              <a:t>와 </a:t>
            </a:r>
            <a:r>
              <a:rPr lang="en-US" altLang="ko-KR" sz="1600" dirty="0" err="1">
                <a:solidFill>
                  <a:schemeClr val="lt1"/>
                </a:solidFill>
              </a:rPr>
              <a:t>dlib</a:t>
            </a:r>
            <a:r>
              <a:rPr lang="en-US" altLang="ko-KR" sz="1600" dirty="0">
                <a:solidFill>
                  <a:schemeClr val="lt1"/>
                </a:solidFill>
              </a:rPr>
              <a:t>     </a:t>
            </a:r>
            <a:r>
              <a:rPr lang="ko-KR" altLang="en-US" sz="1600" dirty="0">
                <a:solidFill>
                  <a:schemeClr val="lt1"/>
                </a:solidFill>
              </a:rPr>
              <a:t>두가지의 영상처리 라이브러리를 사용하였다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  <a:endParaRPr lang="ko-KR" altLang="en-US" sz="1600" dirty="0"/>
          </a:p>
        </p:txBody>
      </p:sp>
      <p:sp>
        <p:nvSpPr>
          <p:cNvPr id="12" name="Google Shape;534;p43">
            <a:extLst>
              <a:ext uri="{FF2B5EF4-FFF2-40B4-BE49-F238E27FC236}">
                <a16:creationId xmlns:a16="http://schemas.microsoft.com/office/drawing/2014/main" id="{59A384A2-F07A-4B63-8B02-066747ACA23C}"/>
              </a:ext>
            </a:extLst>
          </p:cNvPr>
          <p:cNvSpPr txBox="1">
            <a:spLocks/>
          </p:cNvSpPr>
          <p:nvPr/>
        </p:nvSpPr>
        <p:spPr>
          <a:xfrm>
            <a:off x="-25" y="139775"/>
            <a:ext cx="91440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</a:pPr>
            <a:r>
              <a:rPr lang="ko-KR" altLang="en-US" sz="3200" dirty="0"/>
              <a:t>  </a:t>
            </a:r>
            <a:r>
              <a:rPr lang="ko-KR" altLang="en-US" sz="3200" dirty="0">
                <a:solidFill>
                  <a:schemeClr val="bg1"/>
                </a:solidFill>
              </a:rPr>
              <a:t>기술 소개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sp>
        <p:nvSpPr>
          <p:cNvPr id="20" name="Google Shape;700;p50">
            <a:extLst>
              <a:ext uri="{FF2B5EF4-FFF2-40B4-BE49-F238E27FC236}">
                <a16:creationId xmlns:a16="http://schemas.microsoft.com/office/drawing/2014/main" id="{7A2F3F9D-2B0F-48CA-9729-6F6BB3046291}"/>
              </a:ext>
            </a:extLst>
          </p:cNvPr>
          <p:cNvSpPr txBox="1"/>
          <p:nvPr/>
        </p:nvSpPr>
        <p:spPr>
          <a:xfrm>
            <a:off x="287383" y="1141822"/>
            <a:ext cx="2830311" cy="1260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ko-KR" altLang="en-US" sz="2400" dirty="0">
                <a:solidFill>
                  <a:schemeClr val="lt1"/>
                </a:solidFill>
              </a:rPr>
              <a:t>영상처리</a:t>
            </a:r>
            <a:endParaRPr lang="en-US" altLang="ko-KR" sz="2400" dirty="0">
              <a:solidFill>
                <a:schemeClr val="lt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altLang="ko-KR" sz="2400" dirty="0">
                <a:solidFill>
                  <a:schemeClr val="lt1"/>
                </a:solidFill>
              </a:rPr>
              <a:t>(Image</a:t>
            </a:r>
            <a:r>
              <a:rPr lang="ko-KR" altLang="en-US" sz="2400" dirty="0">
                <a:solidFill>
                  <a:schemeClr val="lt1"/>
                </a:solidFill>
              </a:rPr>
              <a:t> </a:t>
            </a:r>
            <a:r>
              <a:rPr lang="en-US" altLang="ko-KR" sz="2400" dirty="0">
                <a:solidFill>
                  <a:schemeClr val="lt1"/>
                </a:solidFill>
              </a:rPr>
              <a:t>Processing)</a:t>
            </a:r>
            <a:endParaRPr sz="2400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9EE31F4-8531-490D-AFD9-A8D3F6ACFDE5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58490" y="0"/>
            <a:ext cx="4885617" cy="5143500"/>
          </a:xfrm>
        </p:spPr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B304AEE-54FC-46B4-B951-6851935CD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490" y="-4"/>
            <a:ext cx="4885617" cy="514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742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  소프트웨어 제작</a:t>
            </a:r>
          </a:p>
        </p:txBody>
      </p:sp>
      <p:sp>
        <p:nvSpPr>
          <p:cNvPr id="4" name="Google Shape;528;p43"/>
          <p:cNvSpPr txBox="1"/>
          <p:nvPr/>
        </p:nvSpPr>
        <p:spPr>
          <a:xfrm>
            <a:off x="4894217" y="1534014"/>
            <a:ext cx="3993583" cy="3037716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2" indent="-17145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en-US" altLang="ko-KR" sz="1600" dirty="0">
                <a:solidFill>
                  <a:schemeClr val="lt1"/>
                </a:solidFill>
              </a:rPr>
              <a:t>  </a:t>
            </a:r>
            <a:r>
              <a:rPr lang="en-US" altLang="ko-KR" sz="1600" dirty="0" err="1">
                <a:solidFill>
                  <a:schemeClr val="lt1"/>
                </a:solidFill>
              </a:rPr>
              <a:t>dlib</a:t>
            </a:r>
            <a:r>
              <a:rPr lang="ko-KR" altLang="en-US" sz="1600" dirty="0">
                <a:solidFill>
                  <a:schemeClr val="lt1"/>
                </a:solidFill>
              </a:rPr>
              <a:t>사용하여 얼굴과 눈을 찾음</a:t>
            </a:r>
            <a:endParaRPr lang="en-US" altLang="ko-KR" sz="1600" dirty="0">
              <a:solidFill>
                <a:schemeClr val="lt1"/>
              </a:solidFill>
            </a:endParaRPr>
          </a:p>
          <a:p>
            <a:pPr lvl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</a:pPr>
            <a:r>
              <a:rPr lang="en-US" altLang="ko-KR" sz="1600" dirty="0">
                <a:solidFill>
                  <a:schemeClr val="lt1"/>
                </a:solidFill>
              </a:rPr>
              <a:t>     ( </a:t>
            </a:r>
            <a:r>
              <a:rPr lang="ko-KR" altLang="en-US" sz="1600" dirty="0">
                <a:solidFill>
                  <a:schemeClr val="lt1"/>
                </a:solidFill>
              </a:rPr>
              <a:t>얼굴 및 눈 사진 파일을 통해 </a:t>
            </a:r>
            <a:r>
              <a:rPr lang="ko-KR" altLang="en-US" sz="1600" dirty="0" err="1">
                <a:solidFill>
                  <a:schemeClr val="lt1"/>
                </a:solidFill>
              </a:rPr>
              <a:t>머신러닝</a:t>
            </a:r>
            <a:r>
              <a:rPr lang="en-US" altLang="ko-KR" sz="1600" dirty="0">
                <a:solidFill>
                  <a:schemeClr val="lt1"/>
                </a:solidFill>
              </a:rPr>
              <a:t>)</a:t>
            </a:r>
          </a:p>
          <a:p>
            <a:pPr marL="285750" lvl="0" indent="-2857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285750" lvl="0" indent="-2857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chemeClr val="lt1"/>
                </a:solidFill>
              </a:rPr>
              <a:t>dlib</a:t>
            </a:r>
            <a:r>
              <a:rPr lang="ko-KR" altLang="en-US" sz="1600" dirty="0">
                <a:solidFill>
                  <a:schemeClr val="lt1"/>
                </a:solidFill>
              </a:rPr>
              <a:t>는 이미지 처리 및 기계 학습 등을 할 수 있는 </a:t>
            </a:r>
            <a:r>
              <a:rPr lang="en-US" altLang="ko-KR" sz="1600" dirty="0">
                <a:solidFill>
                  <a:schemeClr val="lt1"/>
                </a:solidFill>
              </a:rPr>
              <a:t>C++</a:t>
            </a:r>
            <a:r>
              <a:rPr lang="ko-KR" altLang="en-US" sz="1600" dirty="0">
                <a:solidFill>
                  <a:schemeClr val="lt1"/>
                </a:solidFill>
              </a:rPr>
              <a:t>로 개발된 고성능 라이브러리</a:t>
            </a:r>
            <a:endParaRPr lang="en-US" altLang="ko-KR" sz="1600" dirty="0">
              <a:solidFill>
                <a:schemeClr val="lt1"/>
              </a:solidFill>
            </a:endParaRPr>
          </a:p>
          <a:p>
            <a:pPr marL="285750" lvl="0" indent="-2857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285750" lvl="0" indent="-285750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</a:rPr>
              <a:t>Open cv </a:t>
            </a:r>
            <a:r>
              <a:rPr lang="ko-KR" altLang="en-US" sz="1600" dirty="0">
                <a:solidFill>
                  <a:schemeClr val="bg1"/>
                </a:solidFill>
              </a:rPr>
              <a:t>와 </a:t>
            </a:r>
            <a:r>
              <a:rPr lang="en-US" altLang="ko-KR" sz="1600" dirty="0" err="1">
                <a:solidFill>
                  <a:schemeClr val="bg1"/>
                </a:solidFill>
              </a:rPr>
              <a:t>dlib</a:t>
            </a:r>
            <a:r>
              <a:rPr lang="ko-KR" altLang="en-US" sz="1600" dirty="0">
                <a:solidFill>
                  <a:schemeClr val="bg1"/>
                </a:solidFill>
              </a:rPr>
              <a:t> 두 가지 라이브러리를 함께 사용 </a:t>
            </a:r>
            <a:r>
              <a:rPr lang="en-US" altLang="ko-KR" sz="1600" dirty="0" err="1">
                <a:solidFill>
                  <a:schemeClr val="bg1"/>
                </a:solidFill>
              </a:rPr>
              <a:t>dlib</a:t>
            </a:r>
            <a:r>
              <a:rPr lang="ko-KR" altLang="en-US" sz="1600" dirty="0">
                <a:solidFill>
                  <a:schemeClr val="bg1"/>
                </a:solidFill>
              </a:rPr>
              <a:t>가 얼굴과 눈 인식을 크게 담당하며 </a:t>
            </a:r>
            <a:r>
              <a:rPr lang="en-US" altLang="ko-KR" sz="1600" dirty="0" err="1">
                <a:solidFill>
                  <a:schemeClr val="bg1"/>
                </a:solidFill>
              </a:rPr>
              <a:t>dlib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의 기능을 사용하기 위한 이미지 처리에 대해서는 </a:t>
            </a:r>
            <a:r>
              <a:rPr lang="en-US" altLang="ko-KR" sz="1600" dirty="0">
                <a:solidFill>
                  <a:schemeClr val="bg1"/>
                </a:solidFill>
              </a:rPr>
              <a:t>open cv </a:t>
            </a:r>
            <a:r>
              <a:rPr lang="ko-KR" altLang="en-US" sz="1600" dirty="0">
                <a:solidFill>
                  <a:schemeClr val="bg1"/>
                </a:solidFill>
              </a:rPr>
              <a:t>가 기능을 한다</a:t>
            </a:r>
            <a:r>
              <a:rPr lang="en-US" altLang="ko-KR" sz="1600" dirty="0">
                <a:solidFill>
                  <a:schemeClr val="bg1"/>
                </a:solidFill>
              </a:rPr>
              <a:t>.</a:t>
            </a:r>
          </a:p>
          <a:p>
            <a:pPr marL="285750" lvl="0" indent="-2857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lt1"/>
              </a:solidFill>
            </a:endParaRPr>
          </a:p>
          <a:p>
            <a:pPr lvl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C40E2BB7-7BCD-41AE-8C14-2C40C7A74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01" y="1221811"/>
            <a:ext cx="4431813" cy="36621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  소프트웨어 제작</a:t>
            </a:r>
          </a:p>
        </p:txBody>
      </p:sp>
      <p:sp>
        <p:nvSpPr>
          <p:cNvPr id="4" name="Google Shape;528;p43"/>
          <p:cNvSpPr txBox="1"/>
          <p:nvPr/>
        </p:nvSpPr>
        <p:spPr>
          <a:xfrm>
            <a:off x="4894217" y="1576251"/>
            <a:ext cx="4249783" cy="2865119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얼굴과 눈을 찾아내 인식한다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얼굴을 먼저 찾고 인식이 될 때 눈을 찾아낸다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en-US" altLang="ko-KR" sz="1600" dirty="0">
                <a:solidFill>
                  <a:schemeClr val="lt1"/>
                </a:solidFill>
              </a:rPr>
              <a:t>Sleep score</a:t>
            </a:r>
            <a:r>
              <a:rPr lang="ko-KR" altLang="en-US" sz="1600" dirty="0">
                <a:solidFill>
                  <a:schemeClr val="lt1"/>
                </a:solidFill>
              </a:rPr>
              <a:t>값에 따라 사람이 졸고 있다는 것을 판단하고 졸고 있을 시에 </a:t>
            </a:r>
            <a:r>
              <a:rPr lang="ko-KR" altLang="en-US" sz="1600" dirty="0" err="1">
                <a:solidFill>
                  <a:schemeClr val="lt1"/>
                </a:solidFill>
              </a:rPr>
              <a:t>아두이노로</a:t>
            </a:r>
            <a:r>
              <a:rPr lang="ko-KR" altLang="en-US" sz="1600" dirty="0">
                <a:solidFill>
                  <a:schemeClr val="lt1"/>
                </a:solidFill>
              </a:rPr>
              <a:t> 신호를 보내준다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눈을 인식했을 때 눈 주위에 박스를 만들고 위에 </a:t>
            </a:r>
            <a:r>
              <a:rPr lang="en-US" altLang="ko-KR" sz="1600" dirty="0">
                <a:solidFill>
                  <a:schemeClr val="lt1"/>
                </a:solidFill>
              </a:rPr>
              <a:t>score</a:t>
            </a:r>
            <a:r>
              <a:rPr lang="ko-KR" altLang="en-US" sz="1600" dirty="0">
                <a:solidFill>
                  <a:schemeClr val="lt1"/>
                </a:solidFill>
              </a:rPr>
              <a:t>를 보인다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EF29B760-04C9-43B7-A649-9AD078F75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217" y="1158239"/>
            <a:ext cx="4345577" cy="300652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3760CF6-1345-44DC-A336-AA30224A7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217" y="4164760"/>
            <a:ext cx="4345577" cy="84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25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  소프트웨어 제작</a:t>
            </a:r>
          </a:p>
        </p:txBody>
      </p:sp>
      <p:sp>
        <p:nvSpPr>
          <p:cNvPr id="4" name="Google Shape;528;p43"/>
          <p:cNvSpPr txBox="1"/>
          <p:nvPr/>
        </p:nvSpPr>
        <p:spPr>
          <a:xfrm>
            <a:off x="5665076" y="1828800"/>
            <a:ext cx="2777359" cy="2760616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사진과 같이 눈을 인식하고 </a:t>
            </a:r>
            <a:r>
              <a:rPr lang="en-US" altLang="ko-KR" sz="1600" dirty="0">
                <a:solidFill>
                  <a:schemeClr val="lt1"/>
                </a:solidFill>
              </a:rPr>
              <a:t>score</a:t>
            </a:r>
            <a:r>
              <a:rPr lang="ko-KR" altLang="en-US" sz="1600" dirty="0">
                <a:solidFill>
                  <a:schemeClr val="lt1"/>
                </a:solidFill>
              </a:rPr>
              <a:t>를 보여준다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 err="1">
                <a:solidFill>
                  <a:schemeClr val="lt1"/>
                </a:solidFill>
              </a:rPr>
              <a:t>일정값</a:t>
            </a:r>
            <a:r>
              <a:rPr lang="ko-KR" altLang="en-US" sz="1600" dirty="0">
                <a:solidFill>
                  <a:schemeClr val="lt1"/>
                </a:solidFill>
              </a:rPr>
              <a:t> 아래로 떨어진 값이 지속되면 </a:t>
            </a:r>
            <a:r>
              <a:rPr lang="ko-KR" altLang="en-US" sz="1600" dirty="0" err="1">
                <a:solidFill>
                  <a:schemeClr val="lt1"/>
                </a:solidFill>
              </a:rPr>
              <a:t>아두이노에</a:t>
            </a:r>
            <a:r>
              <a:rPr lang="ko-KR" altLang="en-US" sz="1600" dirty="0">
                <a:solidFill>
                  <a:schemeClr val="lt1"/>
                </a:solidFill>
              </a:rPr>
              <a:t> 신호를 보냄</a:t>
            </a: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신호를 받은 </a:t>
            </a:r>
            <a:r>
              <a:rPr lang="ko-KR" altLang="en-US" sz="1600" dirty="0" err="1">
                <a:solidFill>
                  <a:schemeClr val="lt1"/>
                </a:solidFill>
              </a:rPr>
              <a:t>아두이노는</a:t>
            </a:r>
            <a:r>
              <a:rPr lang="ko-KR" altLang="en-US" sz="1600" dirty="0">
                <a:solidFill>
                  <a:schemeClr val="lt1"/>
                </a:solidFill>
              </a:rPr>
              <a:t> 전류를 보내 </a:t>
            </a:r>
            <a:r>
              <a:rPr lang="en-US" altLang="ko-KR" sz="1600" dirty="0">
                <a:solidFill>
                  <a:schemeClr val="lt1"/>
                </a:solidFill>
              </a:rPr>
              <a:t>controller</a:t>
            </a:r>
            <a:r>
              <a:rPr lang="ko-KR" altLang="en-US" sz="1600" dirty="0">
                <a:solidFill>
                  <a:schemeClr val="lt1"/>
                </a:solidFill>
              </a:rPr>
              <a:t>를 작동시킨다</a:t>
            </a:r>
            <a:r>
              <a:rPr lang="en-US" altLang="ko-KR" sz="1600" dirty="0">
                <a:solidFill>
                  <a:schemeClr val="lt1"/>
                </a:solidFill>
              </a:rPr>
              <a:t>.</a:t>
            </a:r>
          </a:p>
          <a:p>
            <a:pPr lvl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</a:pPr>
            <a:endParaRPr lang="en-US" altLang="ko-KR" sz="1600" dirty="0">
              <a:solidFill>
                <a:schemeClr val="lt1"/>
              </a:solidFill>
            </a:endParaRPr>
          </a:p>
          <a:p>
            <a:pPr lvl="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</a:pPr>
            <a:endParaRPr lang="en-US" altLang="ko-KR" sz="1600" dirty="0">
              <a:solidFill>
                <a:schemeClr val="lt1"/>
              </a:solidFill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CBC324F-294B-4627-A599-98F638F5E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01566" y="1280377"/>
            <a:ext cx="4610537" cy="345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016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9"/>
          <p:cNvSpPr txBox="1">
            <a:spLocks noGrp="1"/>
          </p:cNvSpPr>
          <p:nvPr>
            <p:ph type="title"/>
          </p:nvPr>
        </p:nvSpPr>
        <p:spPr>
          <a:xfrm>
            <a:off x="0" y="137202"/>
            <a:ext cx="8887800" cy="4665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en-US" sz="3200" dirty="0"/>
              <a:t>하드웨어 제작</a:t>
            </a:r>
          </a:p>
        </p:txBody>
      </p:sp>
      <p:sp>
        <p:nvSpPr>
          <p:cNvPr id="5" name="Google Shape;528;p43"/>
          <p:cNvSpPr txBox="1"/>
          <p:nvPr/>
        </p:nvSpPr>
        <p:spPr>
          <a:xfrm>
            <a:off x="650118" y="3779522"/>
            <a:ext cx="2352900" cy="931815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영상처리를 위한 영상을 </a:t>
            </a:r>
            <a:r>
              <a:rPr lang="en-US" altLang="ko-KR" sz="1600" dirty="0">
                <a:solidFill>
                  <a:schemeClr val="lt1"/>
                </a:solidFill>
              </a:rPr>
              <a:t>webcam</a:t>
            </a:r>
            <a:r>
              <a:rPr lang="ko-KR" altLang="en-US" sz="1600" dirty="0">
                <a:solidFill>
                  <a:schemeClr val="lt1"/>
                </a:solidFill>
              </a:rPr>
              <a:t>으</a:t>
            </a: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로 촬영</a:t>
            </a: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D1AE0D-BAA1-46E4-B6BA-753C85648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19" y="1510815"/>
            <a:ext cx="2352899" cy="163419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000C2EE-B824-4AF1-B627-9AD554E1B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5394" y="1323704"/>
            <a:ext cx="1657011" cy="2008414"/>
          </a:xfrm>
          <a:prstGeom prst="rect">
            <a:avLst/>
          </a:prstGeom>
        </p:spPr>
      </p:pic>
      <p:pic>
        <p:nvPicPr>
          <p:cNvPr id="17" name="그림 16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4ABC5AB4-A167-46BD-8534-ADC757BD4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4780" y="1510815"/>
            <a:ext cx="2268347" cy="1634192"/>
          </a:xfrm>
          <a:prstGeom prst="rect">
            <a:avLst/>
          </a:prstGeom>
        </p:spPr>
      </p:pic>
      <p:sp>
        <p:nvSpPr>
          <p:cNvPr id="21" name="Google Shape;528;p43">
            <a:extLst>
              <a:ext uri="{FF2B5EF4-FFF2-40B4-BE49-F238E27FC236}">
                <a16:creationId xmlns:a16="http://schemas.microsoft.com/office/drawing/2014/main" id="{A9686195-CD60-4663-B56D-0AD23DEAA6D7}"/>
              </a:ext>
            </a:extLst>
          </p:cNvPr>
          <p:cNvSpPr txBox="1"/>
          <p:nvPr/>
        </p:nvSpPr>
        <p:spPr>
          <a:xfrm>
            <a:off x="3267449" y="3779521"/>
            <a:ext cx="2352900" cy="931815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마사지기 제어 </a:t>
            </a:r>
            <a:r>
              <a:rPr lang="en-US" alt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Remote controller</a:t>
            </a:r>
          </a:p>
        </p:txBody>
      </p:sp>
      <p:sp>
        <p:nvSpPr>
          <p:cNvPr id="22" name="Google Shape;528;p43">
            <a:extLst>
              <a:ext uri="{FF2B5EF4-FFF2-40B4-BE49-F238E27FC236}">
                <a16:creationId xmlns:a16="http://schemas.microsoft.com/office/drawing/2014/main" id="{C795D3C1-D5BE-4D3B-8C27-F926A45EC13A}"/>
              </a:ext>
            </a:extLst>
          </p:cNvPr>
          <p:cNvSpPr txBox="1"/>
          <p:nvPr/>
        </p:nvSpPr>
        <p:spPr>
          <a:xfrm>
            <a:off x="5884780" y="3779521"/>
            <a:ext cx="2352900" cy="931815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171450" lvl="0" indent="-171450" algn="l">
              <a:spcBef>
                <a:spcPct val="0"/>
              </a:spcBef>
              <a:spcAft>
                <a:spcPct val="0"/>
              </a:spcAft>
              <a:buClr>
                <a:schemeClr val="lt1"/>
              </a:buClr>
              <a:buSzPct val="25000"/>
              <a:buFont typeface="mn-ea"/>
              <a:buChar char="●"/>
            </a:pPr>
            <a:r>
              <a:rPr lang="ko-KR" altLang="en-US" sz="1600" dirty="0">
                <a:solidFill>
                  <a:schemeClr val="lt1"/>
                </a:solidFill>
              </a:rPr>
              <a:t>영상처리 이후 </a:t>
            </a:r>
            <a:r>
              <a:rPr lang="en-US" altLang="ko-KR" sz="1600" dirty="0">
                <a:solidFill>
                  <a:schemeClr val="lt1"/>
                </a:solidFill>
              </a:rPr>
              <a:t>controller</a:t>
            </a:r>
            <a:r>
              <a:rPr lang="ko-KR" altLang="en-US" sz="1600" dirty="0">
                <a:solidFill>
                  <a:schemeClr val="lt1"/>
                </a:solidFill>
              </a:rPr>
              <a:t>에 신호를 보내는 </a:t>
            </a:r>
            <a:r>
              <a:rPr lang="en-US" altLang="ko-KR" sz="1600" dirty="0">
                <a:solidFill>
                  <a:schemeClr val="lt1"/>
                </a:solidFill>
              </a:rPr>
              <a:t>Arduino</a:t>
            </a:r>
            <a:endParaRPr lang="en-US" altLang="ko-KR"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363</Words>
  <Application>Microsoft Office PowerPoint</Application>
  <PresentationFormat>화면 슬라이드 쇼(16:9)</PresentationFormat>
  <Paragraphs>73</Paragraphs>
  <Slides>12</Slides>
  <Notes>12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mn-ea</vt:lpstr>
      <vt:lpstr>Arial</vt:lpstr>
      <vt:lpstr>Simple Light</vt:lpstr>
      <vt:lpstr>졸음운전 방지 장치 (Drowsy Driver Detection Device)</vt:lpstr>
      <vt:lpstr>PowerPoint 프레젠테이션</vt:lpstr>
      <vt:lpstr>  작품 소개</vt:lpstr>
      <vt:lpstr>PowerPoint 프레젠테이션</vt:lpstr>
      <vt:lpstr>PowerPoint 프레젠테이션</vt:lpstr>
      <vt:lpstr>  소프트웨어 제작</vt:lpstr>
      <vt:lpstr>  소프트웨어 제작</vt:lpstr>
      <vt:lpstr>  소프트웨어 제작</vt:lpstr>
      <vt:lpstr>하드웨어 제작</vt:lpstr>
      <vt:lpstr>하드웨어 제작</vt:lpstr>
      <vt:lpstr>시연 영상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졸음 방지 카메라 </dc:title>
  <dc:subject/>
  <dc:creator>Administrator</dc:creator>
  <cp:keywords/>
  <dc:description/>
  <cp:lastModifiedBy> </cp:lastModifiedBy>
  <cp:revision>120</cp:revision>
  <dcterms:modified xsi:type="dcterms:W3CDTF">2019-06-16T12:05:52Z</dcterms:modified>
  <cp:category/>
  <cp:contentStatus/>
</cp:coreProperties>
</file>

<file path=docProps/thumbnail.jpeg>
</file>